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</p:sldMasterIdLst>
  <p:notesMasterIdLst>
    <p:notesMasterId r:id="rId18"/>
  </p:notesMasterIdLst>
  <p:sldIdLst>
    <p:sldId id="257" r:id="rId3"/>
    <p:sldId id="258" r:id="rId4"/>
    <p:sldId id="260" r:id="rId5"/>
    <p:sldId id="261" r:id="rId6"/>
    <p:sldId id="269" r:id="rId7"/>
    <p:sldId id="263" r:id="rId8"/>
    <p:sldId id="262" r:id="rId9"/>
    <p:sldId id="264" r:id="rId10"/>
    <p:sldId id="265" r:id="rId11"/>
    <p:sldId id="271" r:id="rId12"/>
    <p:sldId id="266" r:id="rId13"/>
    <p:sldId id="268" r:id="rId14"/>
    <p:sldId id="277" r:id="rId15"/>
    <p:sldId id="276" r:id="rId16"/>
    <p:sldId id="278" r:id="rId17"/>
  </p:sldIdLst>
  <p:sldSz cx="12192000" cy="6858000"/>
  <p:notesSz cx="6858000" cy="9144000"/>
  <p:embeddedFontLst>
    <p:embeddedFont>
      <p:font typeface="Roboto Light" panose="02000000000000000000" pitchFamily="2" charset="0"/>
      <p:regular r:id="rId19"/>
      <p: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Nixie One" panose="02000503080000020004" pitchFamily="2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Slab" pitchFamily="2" charset="0"/>
      <p:regular r:id="rId32"/>
      <p:bold r:id="rId33"/>
    </p:embeddedFont>
    <p:embeddedFont>
      <p:font typeface="맑은 고딕" panose="020B0503020000020004" pitchFamily="34" charset="-127"/>
      <p:regular r:id="rId34"/>
      <p:bold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D61"/>
    <a:srgbClr val="18637B"/>
    <a:srgbClr val="825E93"/>
    <a:srgbClr val="82ED93"/>
    <a:srgbClr val="94BF6E"/>
    <a:srgbClr val="165751"/>
    <a:srgbClr val="124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5" autoAdjust="0"/>
    <p:restoredTop sz="94474" autoAdjust="0"/>
  </p:normalViewPr>
  <p:slideViewPr>
    <p:cSldViewPr snapToGrid="0">
      <p:cViewPr varScale="1">
        <p:scale>
          <a:sx n="86" d="100"/>
          <a:sy n="86" d="100"/>
        </p:scale>
        <p:origin x="6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Mô hình viễn thông</c:v>
                </c:pt>
              </c:strCache>
            </c:strRef>
          </c:tx>
          <c:spPr>
            <a:solidFill>
              <a:srgbClr val="18637B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8637B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300 - 499</c:v>
                </c:pt>
                <c:pt idx="1">
                  <c:v>500 - 600</c:v>
                </c:pt>
                <c:pt idx="2">
                  <c:v>601 - 660</c:v>
                </c:pt>
                <c:pt idx="3">
                  <c:v>661 - 780 </c:v>
                </c:pt>
                <c:pt idx="4">
                  <c:v>781 - 850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0.18290000000000001</c:v>
                </c:pt>
                <c:pt idx="1">
                  <c:v>0.1178</c:v>
                </c:pt>
                <c:pt idx="2">
                  <c:v>0.15229999999999999</c:v>
                </c:pt>
                <c:pt idx="3">
                  <c:v>0.22209999999999999</c:v>
                </c:pt>
                <c:pt idx="4">
                  <c:v>0.32490000000000002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F3-43D2-AC76-0B9A769A5E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Hệ thống FICO</c:v>
                </c:pt>
              </c:strCache>
            </c:strRef>
          </c:tx>
          <c:spPr>
            <a:solidFill>
              <a:srgbClr val="3B8D61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B8D6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300 - 499</c:v>
                </c:pt>
                <c:pt idx="1">
                  <c:v>500 - 600</c:v>
                </c:pt>
                <c:pt idx="2">
                  <c:v>601 - 660</c:v>
                </c:pt>
                <c:pt idx="3">
                  <c:v>661 - 780 </c:v>
                </c:pt>
                <c:pt idx="4">
                  <c:v>781 - 850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0.16</c:v>
                </c:pt>
                <c:pt idx="1">
                  <c:v>0.17</c:v>
                </c:pt>
                <c:pt idx="2">
                  <c:v>0.21</c:v>
                </c:pt>
                <c:pt idx="3">
                  <c:v>0.25</c:v>
                </c:pt>
                <c:pt idx="4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F3-43D2-AC76-0B9A769A5E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-27"/>
        <c:axId val="1621811280"/>
        <c:axId val="1621815440"/>
      </c:barChart>
      <c:catAx>
        <c:axId val="162181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1815440"/>
        <c:crosses val="autoZero"/>
        <c:auto val="1"/>
        <c:lblAlgn val="ctr"/>
        <c:lblOffset val="100"/>
        <c:noMultiLvlLbl val="0"/>
      </c:catAx>
      <c:valAx>
        <c:axId val="1621815440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1811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8A5833-C8A4-499A-A420-95265A8A67E0}" type="datetimeFigureOut">
              <a:rPr lang="en-US" smtClean="0"/>
              <a:t>6/19/2020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BA7871-1DE2-4B84-963F-B26C291A32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84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4873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9676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5430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652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073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417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85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1616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303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213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647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90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4783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1198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633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5718000"/>
            <a:ext cx="12192000" cy="330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667501"/>
            <a:ext cx="12192000" cy="50988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0" y="5991473"/>
            <a:ext cx="12192000" cy="157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6112100"/>
            <a:ext cx="12192000" cy="74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3468567"/>
            <a:ext cx="7747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6274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03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37082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2673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7959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0447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3901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7461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684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1157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5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667500"/>
            <a:ext cx="60960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40" name="Google Shape;40;p5"/>
          <p:cNvCxnSpPr/>
          <p:nvPr/>
        </p:nvCxnSpPr>
        <p:spPr>
          <a:xfrm>
            <a:off x="1383267" y="1079633"/>
            <a:ext cx="0" cy="6276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10054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41853">
              <a:spcBef>
                <a:spcPts val="800"/>
              </a:spcBef>
              <a:spcAft>
                <a:spcPts val="0"/>
              </a:spcAft>
              <a:buSzPts val="2800"/>
              <a:buChar char="▪"/>
              <a:defRPr sz="3733"/>
            </a:lvl1pPr>
            <a:lvl2pPr marL="1219170" lvl="1" indent="-541853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3733"/>
            </a:lvl2pPr>
            <a:lvl3pPr marL="1828754" lvl="2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marL="2438339" lvl="3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marL="3047924" lvl="4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marL="3657509" lvl="5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marL="4267093" lvl="6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marL="4876678" lvl="7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marL="5486263" lvl="8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9764077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8144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67" y="0"/>
            <a:ext cx="329600" cy="2071075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-1" y="133374"/>
            <a:ext cx="7055428" cy="947282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226696" y="335019"/>
            <a:ext cx="4278400" cy="379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10054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41853">
              <a:spcBef>
                <a:spcPts val="800"/>
              </a:spcBef>
              <a:spcAft>
                <a:spcPts val="0"/>
              </a:spcAft>
              <a:buSzPts val="2800"/>
              <a:buChar char="▪"/>
              <a:defRPr sz="3733"/>
            </a:lvl1pPr>
            <a:lvl2pPr marL="1219170" lvl="1" indent="-541853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3733"/>
            </a:lvl2pPr>
            <a:lvl3pPr marL="1828754" lvl="2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marL="2438339" lvl="3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marL="3047924" lvl="4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marL="3657509" lvl="5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marL="4267093" lvl="6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marL="4876678" lvl="7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marL="5486263" lvl="8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 rot="16200000">
            <a:off x="11196996" y="3313516"/>
            <a:ext cx="1759040" cy="2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0" dirty="0" smtClean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@2020 PTDL – TTCN - VDS</a:t>
            </a:r>
            <a:endParaRPr lang="en-US" sz="900" i="0" dirty="0">
              <a:solidFill>
                <a:srgbClr val="124057"/>
              </a:solidFill>
              <a:latin typeface="Roboto" panose="02000000000000000000" pitchFamily="2" charset="0"/>
              <a:ea typeface="Roboto" panose="02000000000000000000" pitchFamily="2" charset="0"/>
              <a:cs typeface="Nixie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35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B">
  <p:cSld name="Blank style B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0" y="5726067"/>
            <a:ext cx="12192000" cy="321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2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14454"/>
              </a:solidFill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0" y="667501"/>
            <a:ext cx="12192000" cy="50988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2"/>
          <p:cNvSpPr/>
          <p:nvPr/>
        </p:nvSpPr>
        <p:spPr>
          <a:xfrm>
            <a:off x="0" y="5991473"/>
            <a:ext cx="12192000" cy="157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12"/>
          <p:cNvSpPr/>
          <p:nvPr/>
        </p:nvSpPr>
        <p:spPr>
          <a:xfrm>
            <a:off x="0" y="6112100"/>
            <a:ext cx="12192000" cy="74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6977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0" y="667500"/>
            <a:ext cx="60960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1383267" y="1079633"/>
            <a:ext cx="0" cy="6276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4880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2"/>
          </p:nvPr>
        </p:nvSpPr>
        <p:spPr>
          <a:xfrm>
            <a:off x="6702164" y="2356367"/>
            <a:ext cx="4880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025898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0" y="667500"/>
            <a:ext cx="60960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61" name="Google Shape;61;p7"/>
          <p:cNvCxnSpPr/>
          <p:nvPr/>
        </p:nvCxnSpPr>
        <p:spPr>
          <a:xfrm>
            <a:off x="1383267" y="1079633"/>
            <a:ext cx="0" cy="6276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1528033" y="2364400"/>
            <a:ext cx="3213200" cy="4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2"/>
          </p:nvPr>
        </p:nvSpPr>
        <p:spPr>
          <a:xfrm>
            <a:off x="4905851" y="2364400"/>
            <a:ext cx="3213200" cy="4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3"/>
          </p:nvPr>
        </p:nvSpPr>
        <p:spPr>
          <a:xfrm>
            <a:off x="8283667" y="2364400"/>
            <a:ext cx="3213200" cy="4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79238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0" y="667500"/>
            <a:ext cx="60960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73" name="Google Shape;73;p8"/>
          <p:cNvCxnSpPr/>
          <p:nvPr/>
        </p:nvCxnSpPr>
        <p:spPr>
          <a:xfrm>
            <a:off x="1383267" y="1079633"/>
            <a:ext cx="0" cy="6276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716522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0" y="667500"/>
            <a:ext cx="3296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0" name="Google Shape;80;p9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1" name="Google Shape;81;p9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4108562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0" y="667500"/>
            <a:ext cx="3296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8" name="Google Shape;88;p10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89" name="Google Shape;89;p10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69550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A">
  <p:cSld name="Blank style A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0" y="1531000"/>
            <a:ext cx="12192000" cy="3796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0" y="667500"/>
            <a:ext cx="12192000" cy="976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0" y="5283733"/>
            <a:ext cx="12192000" cy="493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0" y="5777500"/>
            <a:ext cx="12192000" cy="10804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10002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B">
  <p:cSld name="Blank style B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0" y="5726067"/>
            <a:ext cx="12192000" cy="321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0" y="667501"/>
            <a:ext cx="12192000" cy="50988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0" y="5991473"/>
            <a:ext cx="12192000" cy="157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3" name="Google Shape;103;p12"/>
          <p:cNvSpPr/>
          <p:nvPr/>
        </p:nvSpPr>
        <p:spPr>
          <a:xfrm>
            <a:off x="0" y="6112100"/>
            <a:ext cx="12192000" cy="74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22118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10054400" cy="42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ts val="3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■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50490036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6/19/2020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525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s://ficoscore.com/about/" TargetMode="Externa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outlook/399/127/alternative-lending/vietna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tradingeconomics.com/vietnam/private-credit-bureau-coverage-percent-of-adults-wb-data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hyperlink" Target="https://www.sas.com/content/dam/SAS/support/en/sas-global-forum-proceedings/2020/4831-2020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11" Type="http://schemas.openxmlformats.org/officeDocument/2006/relationships/hyperlink" Target="https://arxiv.org/ftp/arxiv/papers/1712/1712.05840.pdf" TargetMode="External"/><Relationship Id="rId5" Type="http://schemas.openxmlformats.org/officeDocument/2006/relationships/image" Target="../media/image8.png"/><Relationship Id="rId10" Type="http://schemas.openxmlformats.org/officeDocument/2006/relationships/hyperlink" Target="https://www.researchgate.net/publication/314082604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ctrTitle"/>
          </p:nvPr>
        </p:nvSpPr>
        <p:spPr>
          <a:xfrm>
            <a:off x="802884" y="3736958"/>
            <a:ext cx="10883593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 smtClean="0"/>
              <a:t>Giới thiệu</a:t>
            </a:r>
            <a:r>
              <a:rPr lang="en" dirty="0"/>
              <a:t> </a:t>
            </a:r>
            <a:r>
              <a:rPr lang="en" dirty="0" smtClean="0"/>
              <a:t>dự án </a:t>
            </a:r>
            <a:br>
              <a:rPr lang="en" dirty="0" smtClean="0"/>
            </a:br>
            <a:r>
              <a:rPr lang="en" dirty="0" smtClean="0"/>
              <a:t>mô hình xếp hạng tín dụng</a:t>
            </a:r>
            <a:endParaRPr dirty="0"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1004357" y="1373048"/>
            <a:ext cx="1286055" cy="1348409"/>
            <a:chOff x="5961125" y="1623900"/>
            <a:chExt cx="427450" cy="448175"/>
          </a:xfrm>
        </p:grpSpPr>
        <p:sp>
          <p:nvSpPr>
            <p:cNvPr id="111" name="Google Shape;111;p13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58643" y="6129452"/>
            <a:ext cx="5228900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Phòng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Phân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tích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dữ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liệu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– TTCN - VDS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8643" y="6465131"/>
            <a:ext cx="1854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Hà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N</a:t>
            </a:r>
            <a:r>
              <a:rPr kumimoji="0" 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ội</a:t>
            </a: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rPr>
              <a:t>, T6/2020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0749" y="5161995"/>
            <a:ext cx="5228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Sử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dụng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dữ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liệu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viễn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</a:rPr>
              <a:t>thông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99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31327" y="5573216"/>
            <a:ext cx="3653061" cy="751775"/>
          </a:xfrm>
          <a:prstGeom prst="rect">
            <a:avLst/>
          </a:prstGeom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585744" y="5573216"/>
            <a:ext cx="3653061" cy="751775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7" name="Google Shape;447;p38"/>
          <p:cNvSpPr/>
          <p:nvPr/>
        </p:nvSpPr>
        <p:spPr>
          <a:xfrm>
            <a:off x="512417" y="1215470"/>
            <a:ext cx="396508" cy="35592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sym typeface="Roboto Slab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34083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446;p38"/>
          <p:cNvSpPr txBox="1">
            <a:spLocks/>
          </p:cNvSpPr>
          <p:nvPr/>
        </p:nvSpPr>
        <p:spPr>
          <a:xfrm>
            <a:off x="485218" y="4510996"/>
            <a:ext cx="11656733" cy="61593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nhãn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–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được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trích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xuất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lịch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theo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SMS Banking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các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sản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phẩm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vay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tiêu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dùng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của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các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đinh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chế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tài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chính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 </a:t>
            </a: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1" name="Google Shape;446;p38"/>
          <p:cNvSpPr txBox="1">
            <a:spLocks/>
          </p:cNvSpPr>
          <p:nvPr/>
        </p:nvSpPr>
        <p:spPr>
          <a:xfrm>
            <a:off x="512417" y="994398"/>
            <a:ext cx="11062549" cy="4539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biến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đầu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vào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là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458 </a:t>
            </a:r>
            <a:r>
              <a:rPr lang="en-US" sz="2000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</a:t>
            </a:r>
            <a:r>
              <a:rPr lang="en-US" sz="2000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iến</a:t>
            </a:r>
            <a:r>
              <a:rPr lang="en-US" sz="2000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và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cập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nhật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cho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tháng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để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đảm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bảo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cải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thiện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liên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tục</a:t>
            </a: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574689" y="2640125"/>
            <a:ext cx="2301730" cy="1771931"/>
            <a:chOff x="-834447" y="86126"/>
            <a:chExt cx="5102015" cy="1696132"/>
          </a:xfrm>
        </p:grpSpPr>
        <p:sp>
          <p:nvSpPr>
            <p:cNvPr id="13" name="TextBox 24"/>
            <p:cNvSpPr txBox="1"/>
            <p:nvPr/>
          </p:nvSpPr>
          <p:spPr>
            <a:xfrm>
              <a:off x="-834447" y="86126"/>
              <a:ext cx="4931155" cy="95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Nhân</a:t>
              </a:r>
              <a:r>
                <a:rPr lang="en-US" b="1" spc="223" dirty="0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khẩu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học</a:t>
              </a:r>
              <a:endParaRPr lang="en-US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  <a:p>
              <a:pPr algn="ctr">
                <a:lnSpc>
                  <a:spcPts val="4479"/>
                </a:lnSpc>
              </a:pPr>
              <a:endParaRPr lang="en-US" sz="2400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14" name="TextBox 25"/>
            <p:cNvSpPr txBox="1"/>
            <p:nvPr/>
          </p:nvSpPr>
          <p:spPr>
            <a:xfrm>
              <a:off x="-767461" y="544892"/>
              <a:ext cx="5035029" cy="1237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Các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thông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tin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cơ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bản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để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định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danh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người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dùng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như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họ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vi-VN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tên</a:t>
              </a:r>
              <a:r>
                <a:rPr lang="vi-VN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 tuổi, giới tính,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địa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chỉ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loại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điện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thoại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,...</a:t>
              </a:r>
              <a:endParaRPr lang="en-US" sz="1400" spc="24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15" name="Group 23"/>
          <p:cNvGrpSpPr/>
          <p:nvPr/>
        </p:nvGrpSpPr>
        <p:grpSpPr>
          <a:xfrm>
            <a:off x="6184388" y="2608041"/>
            <a:ext cx="3074004" cy="1463720"/>
            <a:chOff x="-1201513" y="26112"/>
            <a:chExt cx="6813836" cy="1401108"/>
          </a:xfrm>
        </p:grpSpPr>
        <p:sp>
          <p:nvSpPr>
            <p:cNvPr id="16" name="TextBox 24"/>
            <p:cNvSpPr txBox="1"/>
            <p:nvPr/>
          </p:nvSpPr>
          <p:spPr>
            <a:xfrm>
              <a:off x="-1201513" y="26112"/>
              <a:ext cx="6715676" cy="8856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Thói</a:t>
              </a:r>
              <a:r>
                <a:rPr lang="en-US" b="1" spc="223" dirty="0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quen</a:t>
              </a:r>
              <a:r>
                <a:rPr lang="en-US" b="1" spc="223" dirty="0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di </a:t>
              </a: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chuyển</a:t>
              </a:r>
              <a:endParaRPr lang="en-US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  <a:p>
              <a:pPr algn="ctr">
                <a:lnSpc>
                  <a:spcPts val="4479"/>
                </a:lnSpc>
              </a:pPr>
              <a:endParaRPr lang="en-US" sz="2400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17" name="TextBox 25"/>
            <p:cNvSpPr txBox="1"/>
            <p:nvPr/>
          </p:nvSpPr>
          <p:spPr>
            <a:xfrm>
              <a:off x="-1103353" y="499195"/>
              <a:ext cx="6715676" cy="9280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Đặc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điểm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di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chuyển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hàng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ngày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của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người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dùng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như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dự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đoán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nơi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làm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việc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nhà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ở,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địa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điểm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thường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xuyên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tới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,...</a:t>
              </a:r>
              <a:endParaRPr lang="en-US" sz="1400" spc="24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3049405" y="2602143"/>
            <a:ext cx="3009457" cy="1730459"/>
            <a:chOff x="-778662" y="296754"/>
            <a:chExt cx="5421582" cy="1656439"/>
          </a:xfrm>
        </p:grpSpPr>
        <p:sp>
          <p:nvSpPr>
            <p:cNvPr id="19" name="TextBox 24"/>
            <p:cNvSpPr txBox="1"/>
            <p:nvPr/>
          </p:nvSpPr>
          <p:spPr>
            <a:xfrm>
              <a:off x="-414700" y="296754"/>
              <a:ext cx="4505912" cy="9501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Sử</a:t>
              </a:r>
              <a:r>
                <a:rPr lang="en-US" b="1" spc="223" dirty="0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dụng</a:t>
              </a:r>
              <a:r>
                <a:rPr lang="en-US" b="1" spc="223" dirty="0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dịch</a:t>
              </a:r>
              <a:r>
                <a:rPr lang="en-US" b="1" spc="223" dirty="0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vụ</a:t>
              </a:r>
              <a:r>
                <a:rPr lang="en-US" b="1" spc="223" dirty="0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*</a:t>
              </a:r>
              <a:endParaRPr lang="en-US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  <a:p>
              <a:pPr algn="ctr">
                <a:lnSpc>
                  <a:spcPts val="4479"/>
                </a:lnSpc>
              </a:pPr>
              <a:endParaRPr lang="en-US" sz="2400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20" name="TextBox 25"/>
            <p:cNvSpPr txBox="1"/>
            <p:nvPr/>
          </p:nvSpPr>
          <p:spPr>
            <a:xfrm>
              <a:off x="-778662" y="750196"/>
              <a:ext cx="5421582" cy="1202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Các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biến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liên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quan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đến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thói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quen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sử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dụng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các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dịch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vụ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viễn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thông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của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người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dùng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như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s</a:t>
              </a:r>
              <a:r>
                <a:rPr lang="vi-VN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ố </a:t>
              </a:r>
              <a:r>
                <a:rPr lang="vi-VN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lượng, tần suất, độ dài các cuộc </a:t>
              </a:r>
              <a:r>
                <a:rPr lang="vi-VN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gọi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 SMS,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gói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cước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...</a:t>
              </a:r>
              <a:endParaRPr lang="en-US" sz="1400" spc="24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9333147" y="2491501"/>
            <a:ext cx="2821098" cy="2230785"/>
            <a:chOff x="-12114" y="-82141"/>
            <a:chExt cx="6253245" cy="2135359"/>
          </a:xfrm>
        </p:grpSpPr>
        <p:sp>
          <p:nvSpPr>
            <p:cNvPr id="22" name="TextBox 24"/>
            <p:cNvSpPr txBox="1"/>
            <p:nvPr/>
          </p:nvSpPr>
          <p:spPr>
            <a:xfrm>
              <a:off x="-12114" y="-82141"/>
              <a:ext cx="6225994" cy="1044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Quan</a:t>
              </a:r>
              <a:r>
                <a:rPr lang="en-US" b="1" spc="223" dirty="0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hệ</a:t>
              </a:r>
              <a:r>
                <a:rPr lang="en-US" b="1" spc="223" dirty="0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xã</a:t>
              </a:r>
              <a:r>
                <a:rPr lang="en-US" b="1" spc="223" dirty="0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 smtClean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hội</a:t>
              </a:r>
              <a:endParaRPr lang="en-US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  <a:p>
              <a:pPr algn="ctr">
                <a:lnSpc>
                  <a:spcPts val="4479"/>
                </a:lnSpc>
              </a:pPr>
              <a:endParaRPr lang="en-US" sz="2400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23" name="TextBox 25"/>
            <p:cNvSpPr txBox="1"/>
            <p:nvPr/>
          </p:nvSpPr>
          <p:spPr>
            <a:xfrm>
              <a:off x="100425" y="506511"/>
              <a:ext cx="6140706" cy="15467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Đặc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điểm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giao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tiếp</a:t>
              </a:r>
              <a:r>
                <a:rPr lang="en-US" sz="1400" b="1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của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người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dùng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với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xã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hội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qua SMS,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cuộc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gọi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như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số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cuộc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gọi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/ tin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nhắn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được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đáp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lại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thời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gian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giữa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lần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gọi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qua </a:t>
              </a:r>
              <a:r>
                <a:rPr lang="en-US" sz="1400" spc="24" dirty="0" err="1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lại</a:t>
              </a:r>
              <a:r>
                <a:rPr lang="en-US" sz="1400" spc="24" dirty="0" smtClean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,...</a:t>
              </a:r>
              <a:endParaRPr lang="en-US" sz="1400" spc="24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34083" y="144249"/>
            <a:ext cx="3212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Chấm</a:t>
            </a:r>
            <a:r>
              <a:rPr lang="en-US" sz="2400" dirty="0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điểm</a:t>
            </a:r>
            <a:r>
              <a:rPr lang="en-US" sz="2400" dirty="0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tín</a:t>
            </a:r>
            <a:r>
              <a:rPr lang="en-US" sz="2400" dirty="0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dụng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4083" y="511338"/>
            <a:ext cx="6438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Dữ</a:t>
            </a:r>
            <a:r>
              <a:rPr lang="en-US" sz="32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liệu</a:t>
            </a:r>
            <a:r>
              <a:rPr lang="en-US" sz="32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mô</a:t>
            </a:r>
            <a:r>
              <a:rPr lang="en-US" sz="32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hình</a:t>
            </a:r>
            <a:r>
              <a:rPr lang="en-US" sz="32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chấm</a:t>
            </a:r>
            <a:r>
              <a:rPr lang="en-US" sz="32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điểm</a:t>
            </a:r>
            <a:endParaRPr lang="en-US" sz="32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grpSp>
        <p:nvGrpSpPr>
          <p:cNvPr id="26" name="Google Shape;566;p40"/>
          <p:cNvGrpSpPr/>
          <p:nvPr/>
        </p:nvGrpSpPr>
        <p:grpSpPr>
          <a:xfrm>
            <a:off x="4149719" y="2153519"/>
            <a:ext cx="434755" cy="411573"/>
            <a:chOff x="6618700" y="1635475"/>
            <a:chExt cx="456675" cy="432325"/>
          </a:xfrm>
        </p:grpSpPr>
        <p:sp>
          <p:nvSpPr>
            <p:cNvPr id="27" name="Google Shape;567;p4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Google Shape;568;p4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Google Shape;569;p4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0" name="Google Shape;570;p4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1" name="Google Shape;571;p4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2" name="Google Shape;605;p40"/>
          <p:cNvSpPr/>
          <p:nvPr/>
        </p:nvSpPr>
        <p:spPr>
          <a:xfrm>
            <a:off x="1314217" y="2189273"/>
            <a:ext cx="362879" cy="38258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28575" cap="rnd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3" name="Google Shape;750;p40"/>
          <p:cNvGrpSpPr/>
          <p:nvPr/>
        </p:nvGrpSpPr>
        <p:grpSpPr>
          <a:xfrm>
            <a:off x="7430855" y="2190924"/>
            <a:ext cx="439396" cy="391867"/>
            <a:chOff x="3927500" y="301425"/>
            <a:chExt cx="461550" cy="411625"/>
          </a:xfrm>
        </p:grpSpPr>
        <p:sp>
          <p:nvSpPr>
            <p:cNvPr id="34" name="Google Shape;751;p4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5" name="Google Shape;752;p4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Google Shape;753;p4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Google Shape;754;p4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Google Shape;755;p4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9" name="Google Shape;756;p4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Google Shape;757;p4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Google Shape;758;p4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2" name="Google Shape;759;p4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Google Shape;760;p4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Google Shape;761;p4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5" name="Google Shape;762;p4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6" name="Google Shape;763;p4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Google Shape;764;p4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Google Shape;765;p4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9" name="Google Shape;766;p4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0" name="Google Shape;767;p4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1" name="Google Shape;768;p4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Google Shape;769;p4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3" name="Google Shape;770;p4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Google Shape;771;p4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Google Shape;772;p4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Google Shape;773;p4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Google Shape;774;p4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Google Shape;775;p4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Google Shape;776;p4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Google Shape;777;p4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61" name="Google Shape;872;p40"/>
          <p:cNvGrpSpPr/>
          <p:nvPr/>
        </p:nvGrpSpPr>
        <p:grpSpPr>
          <a:xfrm rot="768388">
            <a:off x="10471427" y="2162838"/>
            <a:ext cx="512437" cy="491565"/>
            <a:chOff x="5233525" y="4954450"/>
            <a:chExt cx="538275" cy="516350"/>
          </a:xfrm>
        </p:grpSpPr>
        <p:sp>
          <p:nvSpPr>
            <p:cNvPr id="62" name="Google Shape;873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Google Shape;874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4" name="Google Shape;875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Google Shape;876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Google Shape;877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Google Shape;878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8" name="Google Shape;879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9" name="Google Shape;880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0" name="Google Shape;881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Google Shape;882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Google Shape;883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73" name="Google Shape;695;p40"/>
          <p:cNvSpPr/>
          <p:nvPr/>
        </p:nvSpPr>
        <p:spPr>
          <a:xfrm>
            <a:off x="2717590" y="5758002"/>
            <a:ext cx="386060" cy="386084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28575" cap="rnd" cmpd="sng">
            <a:solidFill>
              <a:srgbClr val="1657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4" name="Google Shape;697;p40"/>
          <p:cNvSpPr/>
          <p:nvPr/>
        </p:nvSpPr>
        <p:spPr>
          <a:xfrm>
            <a:off x="6779153" y="5755685"/>
            <a:ext cx="389535" cy="389559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28575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103650" y="5626720"/>
            <a:ext cx="25266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tốt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(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Good)</a:t>
            </a:r>
          </a:p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Nợ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quá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&lt; 30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ngày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21406" y="5627879"/>
            <a:ext cx="2459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xấu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(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Bad)</a:t>
            </a:r>
          </a:p>
          <a:p>
            <a:pPr>
              <a:defRPr/>
            </a:pP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Nợ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quá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&gt; 30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ngày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76" name="Google Shape;446;p38"/>
          <p:cNvSpPr txBox="1">
            <a:spLocks/>
          </p:cNvSpPr>
          <p:nvPr/>
        </p:nvSpPr>
        <p:spPr>
          <a:xfrm>
            <a:off x="6337732" y="6503926"/>
            <a:ext cx="5990830" cy="457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*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Biến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này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được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phân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loại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chi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tiết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theo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ngày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làm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việc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cuối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tuần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,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giờ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làm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việc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và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nghỉ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ngơi</a:t>
            </a:r>
            <a:endParaRPr lang="en-US" sz="1100" i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34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3328" r="46071" b="3536"/>
          <a:stretch/>
        </p:blipFill>
        <p:spPr>
          <a:xfrm>
            <a:off x="4314497" y="1371933"/>
            <a:ext cx="3470107" cy="1638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447" name="Google Shape;447;p38"/>
          <p:cNvSpPr/>
          <p:nvPr/>
        </p:nvSpPr>
        <p:spPr>
          <a:xfrm>
            <a:off x="512417" y="1215470"/>
            <a:ext cx="396508" cy="35592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22939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TextBox 23"/>
          <p:cNvSpPr txBox="1"/>
          <p:nvPr/>
        </p:nvSpPr>
        <p:spPr>
          <a:xfrm>
            <a:off x="322939" y="144249"/>
            <a:ext cx="3204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Chấm</a:t>
            </a:r>
            <a:r>
              <a:rPr lang="en-US" sz="24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điểm</a:t>
            </a:r>
            <a:r>
              <a:rPr lang="en-US" sz="24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tín</a:t>
            </a:r>
            <a:r>
              <a:rPr lang="en-US" sz="24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dụng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 charset="0"/>
              <a:cs typeface="Roboto Slab" panose="020B060402020202020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2939" y="511338"/>
            <a:ext cx="6423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Khả</a:t>
            </a:r>
            <a:r>
              <a:rPr lang="en-US" sz="3200" b="1" dirty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năng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dự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báo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của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dữ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liệu</a:t>
            </a:r>
            <a:endParaRPr lang="en-US" sz="3200" b="1" dirty="0">
              <a:solidFill>
                <a:schemeClr val="bg1"/>
              </a:solidFill>
              <a:latin typeface="Roboto Slab" panose="020B0604020202020204" charset="0"/>
              <a:cs typeface="Roboto Slab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0" t="34680" r="62591" b="37950"/>
          <a:stretch/>
        </p:blipFill>
        <p:spPr>
          <a:xfrm>
            <a:off x="802890" y="1416205"/>
            <a:ext cx="3111190" cy="14831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6" t="35492" r="35427" b="38373"/>
          <a:stretch/>
        </p:blipFill>
        <p:spPr>
          <a:xfrm>
            <a:off x="825192" y="4763544"/>
            <a:ext cx="3178098" cy="1416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5" t="35286" r="36160" b="38167"/>
          <a:stretch/>
        </p:blipFill>
        <p:spPr>
          <a:xfrm>
            <a:off x="844716" y="3124982"/>
            <a:ext cx="3088888" cy="1438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4570" y="2228397"/>
            <a:ext cx="3512630" cy="923330"/>
          </a:xfrm>
          <a:prstGeom prst="rect">
            <a:avLst/>
          </a:prstGeom>
          <a:noFill/>
          <a:ln>
            <a:solidFill>
              <a:srgbClr val="3B8D6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tích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một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biến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quan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trọng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nhận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thấy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giá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trị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biệt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về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xấu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tốt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74570" y="3860604"/>
            <a:ext cx="3512630" cy="923330"/>
          </a:xfrm>
          <a:prstGeom prst="rect">
            <a:avLst/>
          </a:prstGeom>
          <a:solidFill>
            <a:srgbClr val="3B8D6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viễn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khả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để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xếp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hạng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endPara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56" y="4763544"/>
            <a:ext cx="3828538" cy="14922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7991" y="4552338"/>
            <a:ext cx="239975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Trung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Bình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Ngày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Sử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Dịch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Vụ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Buổi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Tối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&amp;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Cuối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Tuần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95765" y="4541511"/>
            <a:ext cx="210757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Lượng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Cuộc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Gọi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Tháng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08282" y="2924927"/>
            <a:ext cx="255879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Trung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Bình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Tần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Suất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Tới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Chỉ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Hay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Đến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Nhất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Buổi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Tối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&amp;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Cuối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Tuần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330591" y="1251996"/>
            <a:ext cx="239393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Trung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Bình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Ngày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Sử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Dịch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Vụ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Buổi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Tối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&amp;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rong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Tuần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10692" r="8939" b="6683"/>
          <a:stretch/>
        </p:blipFill>
        <p:spPr>
          <a:xfrm>
            <a:off x="4572000" y="3278458"/>
            <a:ext cx="3144644" cy="127123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95765" y="2880322"/>
            <a:ext cx="23751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Tuổi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Viễn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Đã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Biến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Đổi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Chuẩn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Hóa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79775" y="2571865"/>
            <a:ext cx="568712" cy="193637"/>
          </a:xfrm>
          <a:prstGeom prst="rect">
            <a:avLst/>
          </a:prstGeom>
          <a:solidFill>
            <a:srgbClr val="82E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34951" y="1507806"/>
            <a:ext cx="613316" cy="1268847"/>
          </a:xfrm>
          <a:prstGeom prst="rect">
            <a:avLst/>
          </a:prstGeom>
          <a:solidFill>
            <a:srgbClr val="82E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00646" y="2571865"/>
            <a:ext cx="613316" cy="204788"/>
          </a:xfrm>
          <a:prstGeom prst="rect">
            <a:avLst/>
          </a:prstGeom>
          <a:solidFill>
            <a:srgbClr val="825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02866" y="2677627"/>
            <a:ext cx="611316" cy="99026"/>
          </a:xfrm>
          <a:prstGeom prst="rect">
            <a:avLst/>
          </a:prstGeom>
          <a:solidFill>
            <a:srgbClr val="825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62293" y="1104971"/>
            <a:ext cx="23696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Ít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Nhất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01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Lần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Thay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Đổi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Làm</a:t>
            </a:r>
            <a:r>
              <a:rPr lang="en-US" sz="1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Việc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1540" y="6317119"/>
            <a:ext cx="995235" cy="217495"/>
          </a:xfrm>
          <a:prstGeom prst="rect">
            <a:avLst/>
          </a:prstGeom>
          <a:solidFill>
            <a:srgbClr val="82E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sz="16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tốt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44716" y="6317118"/>
            <a:ext cx="995235" cy="217495"/>
          </a:xfrm>
          <a:prstGeom prst="rect">
            <a:avLst/>
          </a:prstGeom>
          <a:solidFill>
            <a:srgbClr val="825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sz="16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xấu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Striped Right Arrow 12"/>
          <p:cNvSpPr/>
          <p:nvPr/>
        </p:nvSpPr>
        <p:spPr>
          <a:xfrm rot="5400000">
            <a:off x="9891133" y="2903875"/>
            <a:ext cx="479502" cy="1284423"/>
          </a:xfrm>
          <a:prstGeom prst="striped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49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34087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446;p38"/>
          <p:cNvSpPr txBox="1">
            <a:spLocks/>
          </p:cNvSpPr>
          <p:nvPr/>
        </p:nvSpPr>
        <p:spPr>
          <a:xfrm>
            <a:off x="710641" y="1166330"/>
            <a:ext cx="10415239" cy="11687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được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kiểm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thử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trên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tập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độc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lập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xây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,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bao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gồm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gần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700,000 </a:t>
            </a:r>
            <a:r>
              <a:rPr lang="en-US" sz="1800" b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thuê</a:t>
            </a:r>
            <a:r>
              <a:rPr lang="en-US" sz="18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bao</a:t>
            </a:r>
            <a:r>
              <a:rPr lang="en-US" sz="18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(TB)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trong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đó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khoảng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21,000 </a:t>
            </a:r>
            <a:r>
              <a:rPr lang="en-US" sz="1800" b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thuê</a:t>
            </a:r>
            <a:r>
              <a:rPr lang="en-US" sz="18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bao</a:t>
            </a:r>
            <a:r>
              <a:rPr lang="en-US" sz="18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là</a:t>
            </a:r>
            <a:r>
              <a:rPr lang="en-US" sz="18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sz="18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sz="18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xấu</a:t>
            </a:r>
            <a:endParaRPr lang="en-US" sz="1800" b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0641" y="4627221"/>
            <a:ext cx="10493753" cy="1338828"/>
          </a:xfrm>
          <a:prstGeom prst="rect">
            <a:avLst/>
          </a:prstGeom>
          <a:noFill/>
          <a:ln>
            <a:solidFill>
              <a:srgbClr val="FFFFFF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Chỉ</a:t>
            </a:r>
            <a:r>
              <a:rPr lang="en-US" b="1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số</a:t>
            </a:r>
            <a:r>
              <a:rPr lang="en-US" b="1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đo</a:t>
            </a:r>
            <a:r>
              <a:rPr lang="en-US" b="1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lường</a:t>
            </a:r>
            <a:r>
              <a:rPr lang="en-US" b="1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tổng</a:t>
            </a:r>
            <a:r>
              <a:rPr lang="en-US" b="1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thể</a:t>
            </a:r>
            <a:r>
              <a:rPr lang="en-US" b="1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b="1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b="1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spc="100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Gini</a:t>
            </a:r>
            <a:r>
              <a:rPr lang="en-US" b="1" spc="100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: </a:t>
            </a:r>
            <a:r>
              <a:rPr lang="en-US" b="1" spc="100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0.72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sai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số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trung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bình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0.01</a:t>
            </a:r>
            <a:endParaRPr lang="en-US" spc="1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  <a:p>
            <a:pPr>
              <a:lnSpc>
                <a:spcPct val="150000"/>
              </a:lnSpc>
            </a:pP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Xét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về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tổng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thể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, Gini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dao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động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từ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-1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đến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1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tương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ứng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việc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sai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100% hay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đúng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100%.</a:t>
            </a:r>
            <a:endParaRPr lang="en-US" spc="1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555452"/>
              </p:ext>
            </p:extLst>
          </p:nvPr>
        </p:nvGraphicFramePr>
        <p:xfrm>
          <a:off x="992003" y="2637233"/>
          <a:ext cx="5547360" cy="1592387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849120">
                  <a:extLst>
                    <a:ext uri="{9D8B030D-6E8A-4147-A177-3AD203B41FA5}">
                      <a16:colId xmlns:a16="http://schemas.microsoft.com/office/drawing/2014/main" val="970844646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1826116905"/>
                    </a:ext>
                  </a:extLst>
                </a:gridCol>
                <a:gridCol w="1849120">
                  <a:extLst>
                    <a:ext uri="{9D8B030D-6E8A-4147-A177-3AD203B41FA5}">
                      <a16:colId xmlns:a16="http://schemas.microsoft.com/office/drawing/2014/main" val="2481386558"/>
                    </a:ext>
                  </a:extLst>
                </a:gridCol>
              </a:tblGrid>
              <a:tr h="5650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Dự</a:t>
                      </a:r>
                      <a:r>
                        <a:rPr lang="en-US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báo</a:t>
                      </a:r>
                      <a:r>
                        <a:rPr lang="en-US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TB </a:t>
                      </a:r>
                      <a:r>
                        <a:rPr lang="en-US" baseline="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xấu</a:t>
                      </a:r>
                      <a:endParaRPr lang="en-US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Dự</a:t>
                      </a:r>
                      <a:r>
                        <a:rPr lang="en-US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báo</a:t>
                      </a:r>
                      <a:r>
                        <a:rPr lang="en-US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TB </a:t>
                      </a:r>
                      <a:r>
                        <a:rPr lang="en-US" baseline="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tốt</a:t>
                      </a:r>
                      <a:endParaRPr lang="en-US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83111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TB </a:t>
                      </a:r>
                      <a:r>
                        <a:rPr lang="en-US" baseline="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xấu</a:t>
                      </a:r>
                      <a:r>
                        <a:rPr lang="en-US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thực</a:t>
                      </a:r>
                      <a:r>
                        <a:rPr lang="en-US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tế</a:t>
                      </a:r>
                      <a:endParaRPr lang="en-US" b="1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kern="1200" dirty="0" smtClean="0">
                          <a:solidFill>
                            <a:srgbClr val="3B8D6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16,483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C00000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4,327</a:t>
                      </a:r>
                      <a:endParaRPr lang="en-US" sz="1800" b="1" kern="1200" dirty="0">
                        <a:solidFill>
                          <a:srgbClr val="C00000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755695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TB </a:t>
                      </a:r>
                      <a:r>
                        <a:rPr lang="en-US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tốt</a:t>
                      </a:r>
                      <a:r>
                        <a:rPr lang="en-US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thực</a:t>
                      </a:r>
                      <a:r>
                        <a:rPr lang="en-US" baseline="0" dirty="0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 smtClean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tế</a:t>
                      </a:r>
                      <a:endParaRPr lang="en-US" b="1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C00000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211,030</a:t>
                      </a:r>
                      <a:endParaRPr lang="en-US" sz="1800" b="1" kern="1200" dirty="0">
                        <a:solidFill>
                          <a:srgbClr val="C00000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 smtClean="0">
                          <a:solidFill>
                            <a:srgbClr val="3B8D6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443,801</a:t>
                      </a:r>
                      <a:endParaRPr lang="en-US" sz="1800" b="1" kern="1200" dirty="0">
                        <a:solidFill>
                          <a:srgbClr val="3B8D61"/>
                        </a:solidFill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2690779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767206" y="2570705"/>
            <a:ext cx="5196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53D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     </a:t>
            </a:r>
            <a:r>
              <a:rPr lang="en-US" b="1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Kết</a:t>
            </a:r>
            <a:r>
              <a:rPr lang="en-US" b="1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luận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: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tính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cao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khả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năng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được</a:t>
            </a:r>
            <a:r>
              <a:rPr lang="en-US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79.2 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%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xấu</a:t>
            </a:r>
            <a:r>
              <a:rPr lang="en-US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/ </a:t>
            </a:r>
            <a:r>
              <a:rPr lang="en-US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toàn</a:t>
            </a:r>
            <a:r>
              <a:rPr lang="en-US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bộ</a:t>
            </a:r>
            <a:r>
              <a:rPr lang="en-US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tập</a:t>
            </a:r>
            <a:r>
              <a:rPr lang="en-US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xấu</a:t>
            </a:r>
            <a:r>
              <a:rPr lang="en-US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và</a:t>
            </a:r>
            <a:r>
              <a:rPr lang="en-US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chỉ</a:t>
            </a:r>
            <a:r>
              <a:rPr lang="en-US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nhầm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xấu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thành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tốt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là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20.8% </a:t>
            </a:r>
            <a:endParaRPr lang="en-US" dirty="0">
              <a:solidFill>
                <a:srgbClr val="18637B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6858677" y="2773435"/>
            <a:ext cx="265364" cy="190060"/>
          </a:xfrm>
          <a:prstGeom prst="chevron">
            <a:avLst/>
          </a:prstGeom>
          <a:solidFill>
            <a:srgbClr val="186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086" y="144249"/>
            <a:ext cx="320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Chấm</a:t>
            </a:r>
            <a:r>
              <a:rPr lang="en-US" sz="24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điểm</a:t>
            </a:r>
            <a:r>
              <a:rPr lang="en-US" sz="24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tín</a:t>
            </a:r>
            <a:r>
              <a:rPr lang="en-US" sz="24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dụng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 charset="0"/>
              <a:cs typeface="Roboto Slab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086" y="511338"/>
            <a:ext cx="643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Hiệu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quả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dự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báo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của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mô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hình</a:t>
            </a:r>
            <a:endParaRPr lang="en-US" sz="3200" b="1" dirty="0">
              <a:solidFill>
                <a:schemeClr val="bg1"/>
              </a:solidFill>
              <a:latin typeface="Roboto Slab" panose="020B0604020202020204" charset="0"/>
              <a:cs typeface="Roboto Slab" panose="020B060402020202020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3944" y="2329456"/>
            <a:ext cx="22753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Kết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quả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kiểm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thử</a:t>
            </a:r>
            <a:endParaRPr lang="en-US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57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34087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446;p38"/>
          <p:cNvSpPr txBox="1">
            <a:spLocks/>
          </p:cNvSpPr>
          <p:nvPr/>
        </p:nvSpPr>
        <p:spPr>
          <a:xfrm>
            <a:off x="554316" y="953632"/>
            <a:ext cx="11165616" cy="11687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đưa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ra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ngưỡng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xếp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theo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chuẩn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FICO (300 – 850)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05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mức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: </a:t>
            </a:r>
            <a:endParaRPr lang="en-US" sz="1800" b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247" y="5505142"/>
            <a:ext cx="10493753" cy="923330"/>
          </a:xfrm>
          <a:prstGeom prst="rect">
            <a:avLst/>
          </a:prstGeom>
          <a:noFill/>
          <a:ln>
            <a:solidFill>
              <a:srgbClr val="FFFFFF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Phân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phối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phổ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do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viễn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thông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nhiều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tương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đồng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phân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phối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phổ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của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hệ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thống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FICO*,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cho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thấy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tính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tin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cậy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của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pc="1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endParaRPr lang="en-US" spc="1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624883" y="5673239"/>
            <a:ext cx="265364" cy="190060"/>
          </a:xfrm>
          <a:prstGeom prst="chevron">
            <a:avLst/>
          </a:prstGeom>
          <a:solidFill>
            <a:srgbClr val="186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4086" y="144249"/>
            <a:ext cx="320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Chấm</a:t>
            </a:r>
            <a:r>
              <a:rPr lang="en-US" sz="24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điểm</a:t>
            </a:r>
            <a:r>
              <a:rPr lang="en-US" sz="24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tín</a:t>
            </a:r>
            <a:r>
              <a:rPr lang="en-US" sz="24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dụng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 charset="0"/>
              <a:cs typeface="Roboto Slab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4086" y="511338"/>
            <a:ext cx="6433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So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sánh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phổ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điểm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của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mô</a:t>
            </a:r>
            <a:r>
              <a:rPr lang="en-US" sz="3200" b="1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hình</a:t>
            </a:r>
            <a:endParaRPr lang="en-US" sz="3200" b="1" dirty="0">
              <a:solidFill>
                <a:schemeClr val="bg1"/>
              </a:solidFill>
              <a:latin typeface="Roboto Slab" panose="020B0604020202020204" charset="0"/>
              <a:cs typeface="Roboto Slab" panose="020B0604020202020204" charset="0"/>
            </a:endParaRPr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3089431936"/>
              </p:ext>
            </p:extLst>
          </p:nvPr>
        </p:nvGraphicFramePr>
        <p:xfrm>
          <a:off x="654677" y="1670419"/>
          <a:ext cx="6004090" cy="3916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67" y="1774697"/>
            <a:ext cx="4918792" cy="3812063"/>
          </a:xfrm>
          <a:prstGeom prst="rect">
            <a:avLst/>
          </a:prstGeom>
        </p:spPr>
      </p:pic>
      <p:sp>
        <p:nvSpPr>
          <p:cNvPr id="21" name="Google Shape;446;p38"/>
          <p:cNvSpPr txBox="1">
            <a:spLocks/>
          </p:cNvSpPr>
          <p:nvPr/>
        </p:nvSpPr>
        <p:spPr>
          <a:xfrm>
            <a:off x="6767206" y="6425867"/>
            <a:ext cx="5424794" cy="379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*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Truy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cập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đường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link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xem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thêm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về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tính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phổ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biến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của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hệ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thống</a:t>
            </a:r>
            <a:r>
              <a:rPr lang="en-US" sz="1200" i="1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FICO</a:t>
            </a:r>
            <a:endParaRPr lang="en-US" sz="12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84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>
            <a:spLocks noGrp="1"/>
          </p:cNvSpPr>
          <p:nvPr>
            <p:ph type="subTitle" idx="4294967295"/>
          </p:nvPr>
        </p:nvSpPr>
        <p:spPr>
          <a:xfrm>
            <a:off x="914400" y="673633"/>
            <a:ext cx="10512800" cy="508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en" sz="4800" b="1" dirty="0" smtClean="0">
                <a:solidFill>
                  <a:srgbClr val="FFFFFF"/>
                </a:solidFill>
                <a:latin typeface="Roboto Slab" pitchFamily="2" charset="0"/>
                <a:ea typeface="Roboto Slab" pitchFamily="2" charset="0"/>
              </a:rPr>
              <a:t>X</a:t>
            </a:r>
            <a:r>
              <a:rPr lang="en-US" sz="4800" b="1" dirty="0" err="1" smtClean="0">
                <a:solidFill>
                  <a:srgbClr val="FFFFFF"/>
                </a:solidFill>
                <a:latin typeface="Roboto Slab" pitchFamily="2" charset="0"/>
                <a:ea typeface="Roboto Slab" pitchFamily="2" charset="0"/>
              </a:rPr>
              <a:t>i</a:t>
            </a:r>
            <a:r>
              <a:rPr lang="en" sz="4800" b="1" dirty="0" smtClean="0">
                <a:solidFill>
                  <a:srgbClr val="FFFFFF"/>
                </a:solidFill>
                <a:latin typeface="Roboto Slab" pitchFamily="2" charset="0"/>
                <a:ea typeface="Roboto Slab" pitchFamily="2" charset="0"/>
              </a:rPr>
              <a:t>n chân thành cảm ơn!</a:t>
            </a:r>
            <a:endParaRPr sz="4800" b="1" dirty="0" smtClean="0">
              <a:solidFill>
                <a:srgbClr val="FFFFFF"/>
              </a:solidFill>
              <a:latin typeface="Roboto Slab" pitchFamily="2" charset="0"/>
              <a:ea typeface="Roboto Slab" pitchFamily="2" charset="0"/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endParaRPr sz="3200" dirty="0">
              <a:solidFill>
                <a:srgbClr val="FFFFFF"/>
              </a:solidFill>
              <a:latin typeface="Roboto Slab" pitchFamily="2" charset="0"/>
              <a:ea typeface="Roboto Slab" pitchFamily="2" charset="0"/>
            </a:endParaRP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dirty="0" smtClean="0">
                <a:solidFill>
                  <a:srgbClr val="FFFFFF"/>
                </a:solidFill>
                <a:latin typeface="Roboto Slab" pitchFamily="2" charset="0"/>
                <a:ea typeface="Roboto Slab" pitchFamily="2" charset="0"/>
              </a:rPr>
              <a:t>Mọi thắc mắc liên hệ 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sz="2400" b="1" dirty="0" smtClean="0">
                <a:solidFill>
                  <a:srgbClr val="FFFFFF"/>
                </a:solidFill>
                <a:latin typeface="Roboto Slab" pitchFamily="2" charset="0"/>
                <a:ea typeface="Roboto Slab" pitchFamily="2" charset="0"/>
              </a:rPr>
              <a:t>Phòng Phân tích dữ liệu – Trung tâm Công nghệ</a:t>
            </a:r>
          </a:p>
          <a:p>
            <a:pPr marL="0" indent="0">
              <a:spcBef>
                <a:spcPts val="800"/>
              </a:spcBef>
              <a:buClr>
                <a:schemeClr val="dk1"/>
              </a:buClr>
              <a:buSzPts val="1100"/>
              <a:buNone/>
            </a:pPr>
            <a:r>
              <a:rPr lang="en" sz="2400" b="1" dirty="0" smtClean="0">
                <a:solidFill>
                  <a:srgbClr val="FFFFFF"/>
                </a:solidFill>
                <a:latin typeface="Roboto Slab" pitchFamily="2" charset="0"/>
                <a:ea typeface="Roboto Slab" pitchFamily="2" charset="0"/>
              </a:rPr>
              <a:t>Tổng công ty Dịch vụ số Viettel</a:t>
            </a:r>
            <a:endParaRPr sz="2400" b="1" dirty="0">
              <a:solidFill>
                <a:srgbClr val="FFFFFF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440" name="Google Shape;440;p37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721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34087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334087" y="249647"/>
            <a:ext cx="643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Thành</a:t>
            </a:r>
            <a:r>
              <a:rPr lang="en-US" sz="3600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viên</a:t>
            </a:r>
            <a:r>
              <a:rPr lang="en-US" sz="3600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dự</a:t>
            </a:r>
            <a:r>
              <a:rPr lang="en-US" sz="3600" dirty="0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Roboto Slab" panose="020B0604020202020204" charset="0"/>
                <a:cs typeface="Roboto Slab" panose="020B0604020202020204" charset="0"/>
              </a:rPr>
              <a:t>án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cs typeface="Roboto Slab" panose="020B0604020202020204" charset="0"/>
            </a:endParaRPr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1021139" y="4235951"/>
            <a:ext cx="1800200" cy="521878"/>
            <a:chOff x="2851759" y="3796461"/>
            <a:chExt cx="1800000" cy="521878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20" name="Text Placeholder 5">
              <a:extLst>
                <a:ext uri="{FF2B5EF4-FFF2-40B4-BE49-F238E27FC236}">
                  <a16:creationId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 smtClean="0">
                  <a:solidFill>
                    <a:schemeClr val="accent1"/>
                  </a:solidFill>
                </a:rPr>
                <a:t>Project Manager</a:t>
              </a:r>
              <a:endParaRPr lang="en-US" altLang="ko-KR" sz="12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C36B0F9-52C8-4C14-94E7-4299DF256821}"/>
              </a:ext>
            </a:extLst>
          </p:cNvPr>
          <p:cNvSpPr txBox="1"/>
          <p:nvPr/>
        </p:nvSpPr>
        <p:spPr>
          <a:xfrm>
            <a:off x="1021139" y="4882719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</a:t>
            </a: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3799220" y="4235951"/>
            <a:ext cx="1800200" cy="521878"/>
            <a:chOff x="2851759" y="3796461"/>
            <a:chExt cx="1800000" cy="521878"/>
          </a:xfrm>
        </p:grpSpPr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25" name="Text Placeholder 5">
              <a:extLst>
                <a:ext uri="{FF2B5EF4-FFF2-40B4-BE49-F238E27FC236}">
                  <a16:creationId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 smtClean="0">
                  <a:solidFill>
                    <a:schemeClr val="accent2"/>
                  </a:solidFill>
                </a:rPr>
                <a:t>Data Scientist</a:t>
              </a:r>
              <a:endParaRPr lang="ko-KR" altLang="en-US" sz="12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B77D8E2-8722-4853-B10A-9C757321F794}"/>
              </a:ext>
            </a:extLst>
          </p:cNvPr>
          <p:cNvSpPr txBox="1"/>
          <p:nvPr/>
        </p:nvSpPr>
        <p:spPr>
          <a:xfrm>
            <a:off x="3799187" y="4882719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Group 19">
            <a:extLst>
              <a:ext uri="{FF2B5EF4-FFF2-40B4-BE49-F238E27FC236}">
                <a16:creationId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6577301" y="4235951"/>
            <a:ext cx="1800200" cy="521878"/>
            <a:chOff x="2851759" y="3796461"/>
            <a:chExt cx="1800000" cy="521878"/>
          </a:xfrm>
        </p:grpSpPr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dirty="0" smtClean="0">
                  <a:solidFill>
                    <a:schemeClr val="accent3"/>
                  </a:solidFill>
                  <a:cs typeface="Arial" pitchFamily="34" charset="0"/>
                </a:rPr>
                <a:t>AI Engineer</a:t>
              </a:r>
              <a:endParaRPr lang="en-US" sz="1200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2A30E8-6DB7-4A35-8914-D95551010379}"/>
              </a:ext>
            </a:extLst>
          </p:cNvPr>
          <p:cNvSpPr txBox="1"/>
          <p:nvPr/>
        </p:nvSpPr>
        <p:spPr>
          <a:xfrm>
            <a:off x="6577235" y="4882719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1" name="Group 36">
            <a:extLst>
              <a:ext uri="{FF2B5EF4-FFF2-40B4-BE49-F238E27FC236}">
                <a16:creationId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355382" y="4235951"/>
            <a:ext cx="1800200" cy="521878"/>
            <a:chOff x="2851759" y="3796461"/>
            <a:chExt cx="1800000" cy="521878"/>
          </a:xfrm>
        </p:grpSpPr>
        <p:sp>
          <p:nvSpPr>
            <p:cNvPr id="32" name="Text Placeholder 3">
              <a:extLst>
                <a:ext uri="{FF2B5EF4-FFF2-40B4-BE49-F238E27FC236}">
                  <a16:creationId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name</a:t>
              </a:r>
            </a:p>
          </p:txBody>
        </p:sp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accent4"/>
                  </a:solidFill>
                </a:rPr>
                <a:t>Developer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F3AB27F-71E8-489B-9084-A4ACFF66832C}"/>
              </a:ext>
            </a:extLst>
          </p:cNvPr>
          <p:cNvSpPr txBox="1"/>
          <p:nvPr/>
        </p:nvSpPr>
        <p:spPr>
          <a:xfrm>
            <a:off x="9355282" y="4882719"/>
            <a:ext cx="18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35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14666" y="3880253"/>
            <a:ext cx="2049231" cy="144016"/>
            <a:chOff x="518969" y="4794870"/>
            <a:chExt cx="1679267" cy="1440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rgbClr val="1657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rgbClr val="186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rgbClr val="3B8D6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rgbClr val="94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pic>
        <p:nvPicPr>
          <p:cNvPr id="63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7" r="16693"/>
          <a:stretch/>
        </p:blipFill>
        <p:spPr>
          <a:xfrm>
            <a:off x="1281010" y="1635423"/>
            <a:ext cx="1170710" cy="2160240"/>
          </a:xfrm>
          <a:prstGeom prst="rect">
            <a:avLst/>
          </a:prstGeom>
        </p:spPr>
      </p:pic>
      <p:pic>
        <p:nvPicPr>
          <p:cNvPr id="64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7" r="16693"/>
          <a:stretch/>
        </p:blipFill>
        <p:spPr>
          <a:xfrm>
            <a:off x="4113965" y="1646486"/>
            <a:ext cx="1170710" cy="2160240"/>
          </a:xfrm>
          <a:prstGeom prst="rect">
            <a:avLst/>
          </a:prstGeom>
        </p:spPr>
      </p:pic>
      <p:pic>
        <p:nvPicPr>
          <p:cNvPr id="65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7" r="16693"/>
          <a:stretch/>
        </p:blipFill>
        <p:spPr>
          <a:xfrm>
            <a:off x="9662795" y="1657568"/>
            <a:ext cx="1170710" cy="2160240"/>
          </a:xfrm>
          <a:prstGeom prst="rect">
            <a:avLst/>
          </a:prstGeom>
        </p:spPr>
      </p:pic>
      <p:pic>
        <p:nvPicPr>
          <p:cNvPr id="66" name="Picture Placeholder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27" r="16693"/>
          <a:stretch/>
        </p:blipFill>
        <p:spPr>
          <a:xfrm>
            <a:off x="6820888" y="1657568"/>
            <a:ext cx="1170710" cy="2160240"/>
          </a:xfrm>
          <a:prstGeom prst="rect">
            <a:avLst/>
          </a:prstGeom>
        </p:spPr>
      </p:pic>
      <p:grpSp>
        <p:nvGrpSpPr>
          <p:cNvPr id="67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3674704" y="3877322"/>
            <a:ext cx="2049231" cy="144016"/>
            <a:chOff x="518969" y="4794870"/>
            <a:chExt cx="1679267" cy="14401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rgbClr val="1657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rgbClr val="186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rgbClr val="3B8D6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rgbClr val="94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74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6381627" y="3867096"/>
            <a:ext cx="2049231" cy="144016"/>
            <a:chOff x="518969" y="4794870"/>
            <a:chExt cx="1679267" cy="14401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rgbClr val="1657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rgbClr val="186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rgbClr val="3B8D6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rgbClr val="94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81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223534" y="3884598"/>
            <a:ext cx="2049231" cy="144016"/>
            <a:chOff x="518969" y="4794870"/>
            <a:chExt cx="1679267" cy="14401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rgbClr val="1657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rgbClr val="186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rgbClr val="3B8D6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rgbClr val="94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31316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710671" y="1103265"/>
            <a:ext cx="10910718" cy="8263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thị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trường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vay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chấp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tham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chiếu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từ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thị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trường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P2P do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hai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thị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trường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này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chất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sản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phẩm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tương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đồng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067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084" y="311411"/>
            <a:ext cx="5877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cs typeface="Roboto Slab" panose="020B0604020202020204" charset="0"/>
              </a:rPr>
              <a:t>Thị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kumimoji="0" lang="en-US" sz="36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cs typeface="Roboto Slab" panose="020B0604020202020204" charset="0"/>
              </a:rPr>
              <a:t>trường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kumimoji="0" lang="en-US" sz="36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cs typeface="Roboto Slab" panose="020B0604020202020204" charset="0"/>
              </a:rPr>
              <a:t>vay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kumimoji="0" lang="en-US" sz="36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cs typeface="Roboto Slab" panose="020B0604020202020204" charset="0"/>
              </a:rPr>
              <a:t>tín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kumimoji="0" lang="en-US" sz="3600" b="0" i="0" u="none" strike="noStrike" kern="1200" cap="none" spc="0" normalizeH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cs typeface="Roboto Slab" panose="020B0604020202020204" charset="0"/>
              </a:rPr>
              <a:t>chấp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cs typeface="Roboto Slab" panose="020B0604020202020204" charset="0"/>
              </a:rPr>
              <a:t> 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 charset="0"/>
              <a:cs typeface="Roboto Slab" panose="020B0604020202020204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34085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" name="Picture 8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98" y="2130892"/>
            <a:ext cx="7400925" cy="263547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03147" y="2000661"/>
            <a:ext cx="34136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Tăng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trưởng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iá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trị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giao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dịch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tại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thị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trường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P2P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Việt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Nam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0671" y="4766362"/>
            <a:ext cx="27842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Nguồn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Statista</a:t>
            </a:r>
            <a:endParaRPr lang="en-US" sz="1100" i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85285" y="2462991"/>
            <a:ext cx="34888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Crowdlending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(Business)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là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cho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vay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P2P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SMEs,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hộ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kinh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doanh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1400" b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Marketplace lending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(Consumer)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là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cho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vay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P2P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cá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nhân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.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6824" y="5325035"/>
            <a:ext cx="11002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Đánh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giá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: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Tốc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độ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tăng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trưởng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thị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trường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vay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ở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Việt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Nam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đang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còn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dư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địa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cao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,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khi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tốc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độ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tăng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trưởng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sẽ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còn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tăng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trong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03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năm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tới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.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Măt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rất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ít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ngân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ở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thị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trường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Việt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Nam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phê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duyệt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khoản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vay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chấp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tự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động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cho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thấy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tiềm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năng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áp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công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nghệ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vào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thị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trường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này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còn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nhiều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để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khai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thác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7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546103" y="935421"/>
            <a:ext cx="11072937" cy="7689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Thay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vì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phương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pháp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thẩm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định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chuyên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gia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,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các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xếp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hiện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đại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sẽ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thống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kê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hồi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quy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,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máy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học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,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trí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tuệ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nhân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tạo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để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xử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lý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lớn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.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sym typeface="Roboto Sla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1131" y="279736"/>
            <a:ext cx="581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Lợi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ích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mô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hình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xếp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hạng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 charset="0"/>
              <a:cs typeface="Roboto Slab" panose="020B0604020202020204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22930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1395008" y="5134471"/>
            <a:ext cx="5210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Chuẩn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hóa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quy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trình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,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sản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phẩm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vay</a:t>
            </a:r>
            <a:endParaRPr lang="en-US" dirty="0" smtClean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pic>
        <p:nvPicPr>
          <p:cNvPr id="10" name="Picture 1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050206" y="5148998"/>
            <a:ext cx="416170" cy="34027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7252860" y="5134471"/>
            <a:ext cx="395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duyệt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tự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động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nhanh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chóng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2860" y="5690093"/>
            <a:ext cx="4366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Giảm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chi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phí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vận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hành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2860" y="6158456"/>
            <a:ext cx="3554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Kết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quả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quán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quan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(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ít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can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thiệp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con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người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)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95008" y="5690093"/>
            <a:ext cx="3611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chính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được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cải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thiện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95008" y="6296955"/>
            <a:ext cx="3890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Quản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trị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rủi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ro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theo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chuẩn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(Basel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)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pic>
        <p:nvPicPr>
          <p:cNvPr id="16" name="Picture 1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050206" y="5704620"/>
            <a:ext cx="416170" cy="3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050206" y="6311482"/>
            <a:ext cx="416170" cy="3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6868259" y="5148998"/>
            <a:ext cx="416170" cy="3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6868259" y="5704620"/>
            <a:ext cx="416170" cy="3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6868259" y="6311482"/>
            <a:ext cx="416170" cy="340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9"/>
          <a:stretch/>
        </p:blipFill>
        <p:spPr>
          <a:xfrm>
            <a:off x="2397654" y="2145622"/>
            <a:ext cx="3340217" cy="22645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8980" y="4553790"/>
            <a:ext cx="1072055" cy="369332"/>
          </a:xfrm>
          <a:prstGeom prst="rect">
            <a:avLst/>
          </a:prstGeom>
          <a:solidFill>
            <a:srgbClr val="3B8D61"/>
          </a:solidFill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Lợi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ích</a:t>
            </a:r>
            <a:endParaRPr lang="en-US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5" name="Left-Right Arrow 14"/>
          <p:cNvSpPr/>
          <p:nvPr/>
        </p:nvSpPr>
        <p:spPr>
          <a:xfrm>
            <a:off x="5988205" y="3111188"/>
            <a:ext cx="992458" cy="423747"/>
          </a:xfrm>
          <a:prstGeom prst="leftRightArrow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7"/>
          <a:stretch/>
        </p:blipFill>
        <p:spPr>
          <a:xfrm>
            <a:off x="7360037" y="2157135"/>
            <a:ext cx="3340217" cy="22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710669" y="1158761"/>
            <a:ext cx="10789771" cy="119928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xếp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hiện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nay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của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các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hầu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hết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tổ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chức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tài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chính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chủ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yếu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xây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trên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các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về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lịch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,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giao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dịch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tài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chính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  <a:p>
            <a:pPr marL="0" indent="0">
              <a:buNone/>
            </a:pP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Tuy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nhiên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đến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80%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tới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vay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vốn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chưa</a:t>
            </a:r>
            <a:r>
              <a:rPr lang="en-US" sz="18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sz="18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lịch</a:t>
            </a:r>
            <a:r>
              <a:rPr lang="en-US" sz="18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sz="18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8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endParaRPr sz="1800" dirty="0">
              <a:solidFill>
                <a:srgbClr val="16575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sym typeface="Roboto Sla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4086" y="249647"/>
            <a:ext cx="663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Vấn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đề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mô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hình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hiện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nay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 charset="0"/>
              <a:cs typeface="Roboto Slab" panose="020B0604020202020204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34086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858646" y="5833889"/>
            <a:ext cx="10872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    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Cần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một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xếp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mới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nguồn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thay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thế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để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thể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tiếp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cận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các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chưa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/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ít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lịch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58646" y="2631666"/>
            <a:ext cx="6625964" cy="2709768"/>
          </a:xfrm>
          <a:prstGeom prst="rect">
            <a:avLst/>
          </a:prstGeom>
          <a:solidFill>
            <a:srgbClr val="94BF6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grpSp>
        <p:nvGrpSpPr>
          <p:cNvPr id="19" name="Google Shape;596;p40"/>
          <p:cNvGrpSpPr/>
          <p:nvPr/>
        </p:nvGrpSpPr>
        <p:grpSpPr>
          <a:xfrm>
            <a:off x="3168984" y="2966516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20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21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22" name="Google Shape;596;p40"/>
          <p:cNvGrpSpPr/>
          <p:nvPr/>
        </p:nvGrpSpPr>
        <p:grpSpPr>
          <a:xfrm>
            <a:off x="3686574" y="2966516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23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24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25" name="Google Shape;596;p40"/>
          <p:cNvGrpSpPr/>
          <p:nvPr/>
        </p:nvGrpSpPr>
        <p:grpSpPr>
          <a:xfrm>
            <a:off x="4182379" y="2966516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26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27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28" name="Google Shape;596;p40"/>
          <p:cNvGrpSpPr/>
          <p:nvPr/>
        </p:nvGrpSpPr>
        <p:grpSpPr>
          <a:xfrm>
            <a:off x="4699970" y="2966516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29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30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31" name="Google Shape;596;p40"/>
          <p:cNvGrpSpPr/>
          <p:nvPr/>
        </p:nvGrpSpPr>
        <p:grpSpPr>
          <a:xfrm>
            <a:off x="5160216" y="2966516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32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33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34" name="Google Shape;596;p40"/>
          <p:cNvGrpSpPr/>
          <p:nvPr/>
        </p:nvGrpSpPr>
        <p:grpSpPr>
          <a:xfrm>
            <a:off x="5677807" y="2966516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35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36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37" name="Google Shape;596;p40"/>
          <p:cNvGrpSpPr/>
          <p:nvPr/>
        </p:nvGrpSpPr>
        <p:grpSpPr>
          <a:xfrm>
            <a:off x="1374805" y="2966516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38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grpFill/>
            <a:ln w="9525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39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grpFill/>
            <a:ln w="9525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40" name="Google Shape;596;p40"/>
          <p:cNvGrpSpPr/>
          <p:nvPr/>
        </p:nvGrpSpPr>
        <p:grpSpPr>
          <a:xfrm>
            <a:off x="1892395" y="2966516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41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grpFill/>
            <a:ln w="9525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42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grpFill/>
            <a:ln w="9525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43" name="Google Shape;596;p40"/>
          <p:cNvGrpSpPr/>
          <p:nvPr/>
        </p:nvGrpSpPr>
        <p:grpSpPr>
          <a:xfrm>
            <a:off x="6195397" y="2966516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44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45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46" name="Google Shape;596;p40"/>
          <p:cNvGrpSpPr/>
          <p:nvPr/>
        </p:nvGrpSpPr>
        <p:grpSpPr>
          <a:xfrm>
            <a:off x="6712987" y="2966516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47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48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728488" y="3791585"/>
            <a:ext cx="29844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80%</a:t>
            </a:r>
          </a:p>
          <a:p>
            <a:pPr algn="ctr"/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tới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vay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vốn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chưa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lịch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*</a:t>
            </a:r>
            <a:endParaRPr lang="en-US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9108" y="4267604"/>
            <a:ext cx="2132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Cạnh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tranh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nhiều</a:t>
            </a:r>
            <a:endParaRPr lang="en-US" b="1" dirty="0" smtClean="0">
              <a:solidFill>
                <a:srgbClr val="16575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  <a:p>
            <a:pPr algn="ctr"/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Lợi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suất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thấp</a:t>
            </a:r>
            <a:endParaRPr lang="en-US" sz="1100" b="1" dirty="0">
              <a:solidFill>
                <a:srgbClr val="16575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3000201" y="2754351"/>
            <a:ext cx="0" cy="2430965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ight Arrow 50"/>
          <p:cNvSpPr/>
          <p:nvPr/>
        </p:nvSpPr>
        <p:spPr>
          <a:xfrm>
            <a:off x="7484610" y="3305890"/>
            <a:ext cx="1172270" cy="1361320"/>
          </a:xfrm>
          <a:prstGeom prst="rightArrow">
            <a:avLst>
              <a:gd name="adj1" fmla="val 50000"/>
              <a:gd name="adj2" fmla="val 57901"/>
            </a:avLst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8656880" y="2631666"/>
            <a:ext cx="2843561" cy="2709768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grpSp>
        <p:nvGrpSpPr>
          <p:cNvPr id="58" name="Google Shape;596;p40"/>
          <p:cNvGrpSpPr/>
          <p:nvPr/>
        </p:nvGrpSpPr>
        <p:grpSpPr>
          <a:xfrm>
            <a:off x="9879623" y="2966516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59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60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9"/>
          <a:stretch/>
        </p:blipFill>
        <p:spPr>
          <a:xfrm>
            <a:off x="9413184" y="3806867"/>
            <a:ext cx="1412171" cy="86034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720724" y="4669535"/>
            <a:ext cx="2797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Khó</a:t>
            </a:r>
            <a:r>
              <a:rPr lang="en-US" sz="2000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chấm</a:t>
            </a:r>
            <a:r>
              <a:rPr lang="en-US" sz="2000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endParaRPr lang="en-US" sz="1200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748818" y="2715490"/>
            <a:ext cx="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?</a:t>
            </a:r>
            <a:endParaRPr lang="en-US" b="1" i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9589271" y="2961444"/>
            <a:ext cx="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?</a:t>
            </a:r>
            <a:endParaRPr lang="en-US" b="1" i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275565" y="2945080"/>
            <a:ext cx="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?</a:t>
            </a:r>
            <a:endParaRPr lang="en-US" b="1" i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0127844" y="2698281"/>
            <a:ext cx="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?</a:t>
            </a:r>
            <a:endParaRPr lang="en-US" b="1" i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67" name="Chevron 66"/>
          <p:cNvSpPr/>
          <p:nvPr/>
        </p:nvSpPr>
        <p:spPr>
          <a:xfrm>
            <a:off x="774030" y="5915353"/>
            <a:ext cx="452604" cy="190325"/>
          </a:xfrm>
          <a:prstGeom prst="chevron">
            <a:avLst/>
          </a:prstGeom>
          <a:solidFill>
            <a:srgbClr val="165751"/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589271" y="6614300"/>
            <a:ext cx="3612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* 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4"/>
              </a:rPr>
              <a:t>Theo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4"/>
              </a:rPr>
              <a:t>dữ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4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4"/>
              </a:rPr>
              <a:t>liệu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4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4"/>
              </a:rPr>
              <a:t>báo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4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4"/>
              </a:rPr>
              <a:t>cáo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4"/>
              </a:rPr>
              <a:t> World Bank 2020</a:t>
            </a:r>
            <a:endParaRPr lang="en-US" sz="1100" i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86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"/>
          <p:cNvSpPr/>
          <p:nvPr/>
        </p:nvSpPr>
        <p:spPr>
          <a:xfrm>
            <a:off x="512417" y="1215470"/>
            <a:ext cx="396508" cy="35592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35" y="249648"/>
            <a:ext cx="663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 smtClean="0">
                <a:solidFill>
                  <a:prstClr val="white"/>
                </a:solidFill>
                <a:latin typeface="Roboto Slab" panose="020B0604020202020204"/>
              </a:rPr>
              <a:t>Lợi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/>
              </a:rPr>
              <a:t>thế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/>
              </a:rPr>
              <a:t>dữ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/>
              </a:rPr>
              <a:t>liệu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/>
              </a:rPr>
              <a:t>viễn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/>
              </a:rPr>
              <a:t>thông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45235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446;p38"/>
          <p:cNvSpPr txBox="1">
            <a:spLocks/>
          </p:cNvSpPr>
          <p:nvPr/>
        </p:nvSpPr>
        <p:spPr>
          <a:xfrm>
            <a:off x="6769128" y="4805532"/>
            <a:ext cx="468470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Chất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lượng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tin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giá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trị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báo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xem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chi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tiết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trang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6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11</a:t>
            </a:r>
            <a:endParaRPr lang="en-US" dirty="0">
              <a:solidFill>
                <a:srgbClr val="3B8D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48385" y="3296863"/>
            <a:ext cx="4539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Kích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cỡ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lớn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chục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triệu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bản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ghi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ngày</a:t>
            </a:r>
            <a:endParaRPr lang="en-US" dirty="0">
              <a:solidFill>
                <a:srgbClr val="3B8D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48384" y="1832254"/>
            <a:ext cx="4699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độ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phủ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rộng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toàn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bộ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những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người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Viettel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~ 55%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thị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phần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Việt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Nam</a:t>
            </a:r>
            <a:endParaRPr lang="en-US" dirty="0">
              <a:solidFill>
                <a:srgbClr val="3B8D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15387" y="4805532"/>
            <a:ext cx="4574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Tần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suất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cập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nhật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liên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tục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theo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thời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gian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thực</a:t>
            </a:r>
            <a:endParaRPr lang="en-US" b="1" dirty="0">
              <a:solidFill>
                <a:srgbClr val="16575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69127" y="1832254"/>
            <a:ext cx="4906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phù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hợp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được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thuật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toán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lựa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chọn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giảm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chủ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quan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người</a:t>
            </a:r>
            <a:endParaRPr lang="en-US" dirty="0">
              <a:solidFill>
                <a:srgbClr val="3B8D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69128" y="3296863"/>
            <a:ext cx="4684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Thuật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toán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chủ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yếu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là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máy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học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ít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giả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định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sự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can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thiệp</a:t>
            </a:r>
            <a:r>
              <a:rPr lang="en-US" dirty="0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</a:t>
            </a:r>
            <a:r>
              <a:rPr lang="en-US" dirty="0" err="1" smtClean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người</a:t>
            </a:r>
            <a:endParaRPr lang="en-US" dirty="0">
              <a:solidFill>
                <a:srgbClr val="3B8D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2" name="Google Shape;558;p40"/>
          <p:cNvGrpSpPr/>
          <p:nvPr/>
        </p:nvGrpSpPr>
        <p:grpSpPr>
          <a:xfrm>
            <a:off x="6321034" y="4915366"/>
            <a:ext cx="406932" cy="426663"/>
            <a:chOff x="5961125" y="1623900"/>
            <a:chExt cx="427450" cy="448175"/>
          </a:xfrm>
          <a:solidFill>
            <a:srgbClr val="18637B"/>
          </a:solidFill>
        </p:grpSpPr>
        <p:sp>
          <p:nvSpPr>
            <p:cNvPr id="13" name="Google Shape;559;p4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" name="Google Shape;560;p4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" name="Google Shape;561;p4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" name="Google Shape;562;p4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" name="Google Shape;563;p4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" name="Google Shape;564;p4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Google Shape;565;p4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0" name="Google Shape;620;p40"/>
          <p:cNvGrpSpPr/>
          <p:nvPr/>
        </p:nvGrpSpPr>
        <p:grpSpPr>
          <a:xfrm>
            <a:off x="6321034" y="1947312"/>
            <a:ext cx="439396" cy="416215"/>
            <a:chOff x="2583100" y="2973775"/>
            <a:chExt cx="461550" cy="437200"/>
          </a:xfrm>
          <a:solidFill>
            <a:srgbClr val="18637B"/>
          </a:solidFill>
        </p:grpSpPr>
        <p:sp>
          <p:nvSpPr>
            <p:cNvPr id="21" name="Google Shape;621;p4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Google Shape;622;p4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3" name="Google Shape;624;p40"/>
          <p:cNvGrpSpPr/>
          <p:nvPr/>
        </p:nvGrpSpPr>
        <p:grpSpPr>
          <a:xfrm>
            <a:off x="6321034" y="3436852"/>
            <a:ext cx="492732" cy="366353"/>
            <a:chOff x="5247525" y="3007275"/>
            <a:chExt cx="517575" cy="384825"/>
          </a:xfrm>
          <a:solidFill>
            <a:srgbClr val="18637B"/>
          </a:solidFill>
        </p:grpSpPr>
        <p:sp>
          <p:nvSpPr>
            <p:cNvPr id="24" name="Google Shape;625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" name="Google Shape;626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6" name="Google Shape;679;p40"/>
          <p:cNvGrpSpPr/>
          <p:nvPr/>
        </p:nvGrpSpPr>
        <p:grpSpPr>
          <a:xfrm>
            <a:off x="898577" y="1932818"/>
            <a:ext cx="445203" cy="445203"/>
            <a:chOff x="5941025" y="3634400"/>
            <a:chExt cx="467650" cy="467650"/>
          </a:xfrm>
          <a:solidFill>
            <a:srgbClr val="18637B"/>
          </a:solidFill>
        </p:grpSpPr>
        <p:sp>
          <p:nvSpPr>
            <p:cNvPr id="27" name="Google Shape;680;p4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Google Shape;681;p40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Google Shape;682;p4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0" name="Google Shape;683;p4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1" name="Google Shape;684;p4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Google Shape;685;p4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3" name="Google Shape;778;p40"/>
          <p:cNvGrpSpPr/>
          <p:nvPr/>
        </p:nvGrpSpPr>
        <p:grpSpPr>
          <a:xfrm>
            <a:off x="898577" y="4940297"/>
            <a:ext cx="376801" cy="376801"/>
            <a:chOff x="6649150" y="309350"/>
            <a:chExt cx="395800" cy="395800"/>
          </a:xfrm>
          <a:solidFill>
            <a:srgbClr val="18637B"/>
          </a:solidFill>
        </p:grpSpPr>
        <p:sp>
          <p:nvSpPr>
            <p:cNvPr id="34" name="Google Shape;779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5" name="Google Shape;780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Google Shape;781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Google Shape;782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Google Shape;783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9" name="Google Shape;784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Google Shape;785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Google Shape;786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2" name="Google Shape;787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Google Shape;788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Google Shape;789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5" name="Google Shape;790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6" name="Google Shape;791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Google Shape;792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Google Shape;793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9" name="Google Shape;794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0" name="Google Shape;795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1" name="Google Shape;796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Google Shape;797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3" name="Google Shape;798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Google Shape;799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Google Shape;800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Google Shape;801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7" name="Google Shape;872;p40"/>
          <p:cNvGrpSpPr/>
          <p:nvPr/>
        </p:nvGrpSpPr>
        <p:grpSpPr>
          <a:xfrm>
            <a:off x="898577" y="3374246"/>
            <a:ext cx="512437" cy="491565"/>
            <a:chOff x="5233525" y="4954450"/>
            <a:chExt cx="538275" cy="516350"/>
          </a:xfrm>
          <a:solidFill>
            <a:srgbClr val="18637B"/>
          </a:solidFill>
        </p:grpSpPr>
        <p:sp>
          <p:nvSpPr>
            <p:cNvPr id="58" name="Google Shape;873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Google Shape;874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Google Shape;875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Google Shape;876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2" name="Google Shape;877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Google Shape;878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4" name="Google Shape;879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Google Shape;880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Google Shape;881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Google Shape;882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8" name="Google Shape;883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57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710670" y="935421"/>
            <a:ext cx="11076168" cy="87673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Các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nghiên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cứu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uy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về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độ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hiệu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quả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của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xếp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bằng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viễn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thông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so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chỉ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tài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chính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hiện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tại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sym typeface="Roboto Sla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7533" y="249647"/>
            <a:ext cx="783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N</a:t>
            </a:r>
            <a:r>
              <a:rPr lang="en-US" sz="36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ghiên</a:t>
            </a:r>
            <a:r>
              <a:rPr lang="en-US" sz="3600" dirty="0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cứu</a:t>
            </a:r>
            <a:r>
              <a:rPr lang="en-US" sz="3600" dirty="0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 &amp; </a:t>
            </a:r>
            <a:r>
              <a:rPr lang="en-US" sz="36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giải</a:t>
            </a:r>
            <a:r>
              <a:rPr lang="en-US" sz="3600" dirty="0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pháp</a:t>
            </a:r>
            <a:r>
              <a:rPr lang="en-US" sz="3600" dirty="0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uy</a:t>
            </a:r>
            <a:r>
              <a:rPr lang="en-US" sz="3600" dirty="0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tín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30169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46;p38"/>
          <p:cNvSpPr txBox="1">
            <a:spLocks/>
          </p:cNvSpPr>
          <p:nvPr/>
        </p:nvSpPr>
        <p:spPr>
          <a:xfrm>
            <a:off x="710670" y="3142308"/>
            <a:ext cx="10228676" cy="6383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Các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fintech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về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xếp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viễn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thông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trên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thị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trường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châu</a:t>
            </a:r>
            <a:r>
              <a:rPr lang="en-US" sz="18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Á</a:t>
            </a: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9" name="Google Shape;446;p38"/>
          <p:cNvSpPr txBox="1">
            <a:spLocks/>
          </p:cNvSpPr>
          <p:nvPr/>
        </p:nvSpPr>
        <p:spPr>
          <a:xfrm>
            <a:off x="710670" y="6156228"/>
            <a:ext cx="10054400" cy="436093"/>
          </a:xfrm>
          <a:prstGeom prst="rect">
            <a:avLst/>
          </a:prstGeom>
          <a:solidFill>
            <a:srgbClr val="3B8D61"/>
          </a:solidFill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 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Đánh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giá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: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việc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xây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dựng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xếp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hạng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bằng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viễn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thông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là</a:t>
            </a:r>
            <a:r>
              <a:rPr lang="en-US" sz="1800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u="sng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khả</a:t>
            </a:r>
            <a:r>
              <a:rPr lang="en-US" sz="1800" b="1" u="sng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b="1" u="sng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thi</a:t>
            </a:r>
            <a:endParaRPr lang="en-US" sz="1800" b="1" u="sng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pic>
        <p:nvPicPr>
          <p:cNvPr id="1026" name="Picture 2" descr="Trusting Social - JobSeekers.vn - IT Jobs in Vietn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78" y="4029357"/>
            <a:ext cx="3137084" cy="738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T Corporation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933" y="3839689"/>
            <a:ext cx="977752" cy="79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6" t="17867" r="20692" b="22503"/>
          <a:stretch/>
        </p:blipFill>
        <p:spPr>
          <a:xfrm>
            <a:off x="7984144" y="3709060"/>
            <a:ext cx="1442115" cy="1162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646" y="4908996"/>
            <a:ext cx="4064926" cy="1219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 t="16061" r="9409" b="14426"/>
          <a:stretch/>
        </p:blipFill>
        <p:spPr>
          <a:xfrm>
            <a:off x="6288414" y="3721340"/>
            <a:ext cx="1142548" cy="10276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254" y="4982495"/>
            <a:ext cx="2542511" cy="932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47" b="28822"/>
          <a:stretch/>
        </p:blipFill>
        <p:spPr>
          <a:xfrm>
            <a:off x="1397246" y="4919431"/>
            <a:ext cx="2438400" cy="10370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0670" y="1870681"/>
            <a:ext cx="1031487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hlinkClick r:id="rId10"/>
              </a:rPr>
              <a:t>MobiScore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10"/>
              </a:rPr>
              <a:t>: Towards Universal Credit Scoring from Mobile Phone 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10"/>
              </a:rPr>
              <a:t>Data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*</a:t>
            </a:r>
            <a:endParaRPr lang="en-US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3000"/>
              </a:lnSpc>
            </a:pP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11"/>
              </a:rPr>
              <a:t>Behavior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11"/>
              </a:rPr>
              <a:t>Revealed in Mobile Phone 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11"/>
              </a:rPr>
              <a:t>Usage Predicts 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11"/>
              </a:rPr>
              <a:t>Credit 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11"/>
              </a:rPr>
              <a:t>Repayment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/>
            </a:r>
            <a:b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hlinkClick r:id="rId12"/>
              </a:rPr>
              <a:t>Development of credit scores with telco data using Machine Learning and agile methodology in 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hlinkClick r:id="rId12"/>
              </a:rPr>
              <a:t>Brazil</a:t>
            </a:r>
            <a:endParaRPr lang="en-US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726640" y="6308535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192214" y="6641867"/>
            <a:ext cx="3612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* Click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vào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link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để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đọc</a:t>
            </a:r>
            <a:r>
              <a:rPr lang="en-US" sz="1100" i="1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chi </a:t>
            </a:r>
            <a:r>
              <a:rPr lang="en-US" sz="1100" i="1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tiết</a:t>
            </a:r>
            <a:endParaRPr lang="en-US" sz="1100" i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74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92003" y="3679901"/>
            <a:ext cx="1951919" cy="196952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882607" y="1237491"/>
            <a:ext cx="11013362" cy="86874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VDS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thuật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toán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máy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học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và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trí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tuệ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nhân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tạo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khai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thác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nguồn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60 </a:t>
            </a:r>
            <a:r>
              <a:rPr lang="en-US" sz="20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triệu</a:t>
            </a:r>
            <a:r>
              <a:rPr lang="en-US" sz="20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người</a:t>
            </a:r>
            <a:r>
              <a:rPr lang="en-US" sz="20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dùng</a:t>
            </a:r>
            <a:r>
              <a:rPr lang="en-US" sz="20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viễn</a:t>
            </a:r>
            <a:r>
              <a:rPr lang="en-US" sz="2000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thông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để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xây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endParaRPr sz="20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447" name="Google Shape;447;p38"/>
          <p:cNvSpPr/>
          <p:nvPr/>
        </p:nvSpPr>
        <p:spPr>
          <a:xfrm>
            <a:off x="512417" y="1215470"/>
            <a:ext cx="396508" cy="35592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sym typeface="Roboto Sla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35" y="249647"/>
            <a:ext cx="663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Giải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pháp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dữ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liệu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viễn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thông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 charset="0"/>
              <a:cs typeface="Roboto Slab" panose="020B0604020202020204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45236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Rectangle 2"/>
          <p:cNvSpPr/>
          <p:nvPr/>
        </p:nvSpPr>
        <p:spPr>
          <a:xfrm>
            <a:off x="1897100" y="4664660"/>
            <a:ext cx="34528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440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Slab"/>
                <a:sym typeface="Roboto Slab"/>
              </a:rPr>
              <a:t>👦</a:t>
            </a:r>
            <a:endParaRPr lang="en-US" sz="4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5234" y="3200012"/>
            <a:ext cx="1356380" cy="2397512"/>
          </a:xfrm>
          <a:prstGeom prst="rect">
            <a:avLst/>
          </a:prstGeom>
          <a:solidFill>
            <a:srgbClr val="3B8D61"/>
          </a:solidFill>
          <a:ln>
            <a:noFill/>
          </a:ln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17249" y="3100040"/>
            <a:ext cx="3308743" cy="2023324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3321029" y="3836021"/>
            <a:ext cx="1010977" cy="880086"/>
            <a:chOff x="3746810" y="3762457"/>
            <a:chExt cx="780585" cy="663209"/>
          </a:xfrm>
        </p:grpSpPr>
        <p:sp>
          <p:nvSpPr>
            <p:cNvPr id="11" name="Flowchart: Magnetic Disk 10"/>
            <p:cNvSpPr/>
            <p:nvPr/>
          </p:nvSpPr>
          <p:spPr>
            <a:xfrm>
              <a:off x="3746810" y="3980985"/>
              <a:ext cx="780585" cy="444681"/>
            </a:xfrm>
            <a:prstGeom prst="flowChartMagneticDisk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Flowchart: Magnetic Disk 18"/>
            <p:cNvSpPr/>
            <p:nvPr/>
          </p:nvSpPr>
          <p:spPr>
            <a:xfrm>
              <a:off x="3746810" y="3762457"/>
              <a:ext cx="780585" cy="409599"/>
            </a:xfrm>
            <a:prstGeom prst="flowChartMagneticDisk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3231021" y="4046789"/>
            <a:ext cx="123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b="1" dirty="0" smtClean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Telco</a:t>
            </a:r>
            <a:endParaRPr lang="en-US" b="1" dirty="0">
              <a:solidFill>
                <a:srgbClr val="16575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24" name="Right Arrow Callout 23"/>
          <p:cNvSpPr/>
          <p:nvPr/>
        </p:nvSpPr>
        <p:spPr>
          <a:xfrm>
            <a:off x="4533070" y="3288358"/>
            <a:ext cx="3289142" cy="1632874"/>
          </a:xfrm>
          <a:prstGeom prst="rightArrowCallout">
            <a:avLst>
              <a:gd name="adj1" fmla="val 35927"/>
              <a:gd name="adj2" fmla="val 25000"/>
              <a:gd name="adj3" fmla="val 25000"/>
              <a:gd name="adj4" fmla="val 75290"/>
            </a:avLst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0549" y="3503489"/>
            <a:ext cx="986030" cy="92333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Phân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tích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lớn</a:t>
            </a:r>
            <a:endParaRPr lang="en-US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54058" y="3500940"/>
            <a:ext cx="1070460" cy="92333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Thuật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toán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áy</a:t>
            </a:r>
            <a:r>
              <a:rPr lang="en-US" b="1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học</a:t>
            </a:r>
            <a:endParaRPr lang="en-US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26" name="Flowchart: Connector 25"/>
          <p:cNvSpPr/>
          <p:nvPr/>
        </p:nvSpPr>
        <p:spPr>
          <a:xfrm>
            <a:off x="7817177" y="3288358"/>
            <a:ext cx="1471789" cy="1462768"/>
          </a:xfrm>
          <a:prstGeom prst="flowChartConnector">
            <a:avLst/>
          </a:prstGeom>
          <a:ln w="19050">
            <a:solidFill>
              <a:srgbClr val="16575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ts val="3000"/>
              </a:lnSpc>
            </a:pP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300-850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27" name="Right Arrow 26"/>
          <p:cNvSpPr/>
          <p:nvPr/>
        </p:nvSpPr>
        <p:spPr>
          <a:xfrm>
            <a:off x="9288966" y="3747691"/>
            <a:ext cx="512956" cy="591297"/>
          </a:xfrm>
          <a:prstGeom prst="rightArrow">
            <a:avLst/>
          </a:prstGeom>
          <a:solidFill>
            <a:srgbClr val="165751"/>
          </a:solidFill>
          <a:ln>
            <a:solidFill>
              <a:srgbClr val="165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Google Shape;695;p40"/>
          <p:cNvSpPr/>
          <p:nvPr/>
        </p:nvSpPr>
        <p:spPr>
          <a:xfrm>
            <a:off x="10335149" y="4889519"/>
            <a:ext cx="386060" cy="386084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16575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Google Shape;697;p40"/>
          <p:cNvSpPr/>
          <p:nvPr/>
        </p:nvSpPr>
        <p:spPr>
          <a:xfrm>
            <a:off x="11254435" y="4892522"/>
            <a:ext cx="389535" cy="389559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9050" cap="rnd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2003" y="5752436"/>
            <a:ext cx="2155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Thuê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bao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Viettel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381327" y="5280089"/>
            <a:ext cx="293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xếp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03003" y="5387118"/>
            <a:ext cx="2007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Ngân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/>
            </a:r>
            <a:b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</a:b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Công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ty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tài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chính</a:t>
            </a:r>
            <a:endParaRPr lang="en-US" dirty="0" smtClean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Sàn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vay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vốn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944340" y="4264265"/>
            <a:ext cx="224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Hỗ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trợ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đinh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chế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tài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chính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ra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quyết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định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cấp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400" dirty="0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400" dirty="0" err="1" smtClean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16575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904" y="3200012"/>
            <a:ext cx="1016854" cy="101685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316891" y="3972163"/>
            <a:ext cx="1261884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400" dirty="0" smtClean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Slab"/>
                <a:sym typeface="Roboto Slab"/>
              </a:rPr>
              <a:t>👧</a:t>
            </a:r>
            <a:r>
              <a:rPr lang="en" sz="4000" dirty="0" smtClean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Slab"/>
                <a:sym typeface="Roboto Slab"/>
              </a:rPr>
              <a:t>👨</a:t>
            </a:r>
          </a:p>
          <a:p>
            <a:r>
              <a:rPr lang="en" sz="4000" dirty="0" smtClean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Slab"/>
                <a:sym typeface="Roboto Slab"/>
              </a:rPr>
              <a:t>👩</a:t>
            </a:r>
            <a:endParaRPr lang="en-US" sz="4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44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512417" y="4499940"/>
            <a:ext cx="4036141" cy="111978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Chấm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(Credit scoring)</a:t>
            </a:r>
            <a:endParaRPr sz="28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sym typeface="Roboto Sla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6385" y="261728"/>
            <a:ext cx="663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Sản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phẩm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xếp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hạng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tín</a:t>
            </a:r>
            <a:r>
              <a:rPr lang="en-US" sz="3600" dirty="0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 </a:t>
            </a:r>
            <a:r>
              <a:rPr lang="en-US" sz="3600" dirty="0" err="1" smtClean="0">
                <a:solidFill>
                  <a:prstClr val="white"/>
                </a:solidFill>
                <a:latin typeface="Roboto Slab" panose="020B0604020202020204" charset="0"/>
                <a:cs typeface="Roboto Slab" panose="020B0604020202020204" charset="0"/>
              </a:rPr>
              <a:t>dụng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 charset="0"/>
              <a:cs typeface="Roboto Slab" panose="020B0604020202020204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56385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446;p38"/>
          <p:cNvSpPr txBox="1">
            <a:spLocks/>
          </p:cNvSpPr>
          <p:nvPr/>
        </p:nvSpPr>
        <p:spPr>
          <a:xfrm>
            <a:off x="4257917" y="4499940"/>
            <a:ext cx="4318529" cy="11687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báo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xu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hướng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vay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(Propensity to borrow)*</a:t>
            </a:r>
          </a:p>
        </p:txBody>
      </p:sp>
      <p:sp>
        <p:nvSpPr>
          <p:cNvPr id="9" name="Google Shape;446;p38"/>
          <p:cNvSpPr txBox="1">
            <a:spLocks/>
          </p:cNvSpPr>
          <p:nvPr/>
        </p:nvSpPr>
        <p:spPr>
          <a:xfrm>
            <a:off x="8576446" y="4499940"/>
            <a:ext cx="3336894" cy="11687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Nhận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diện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gian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lận</a:t>
            </a:r>
            <a:r>
              <a:rPr lang="en-US" sz="2800" b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(Fraud score)*</a:t>
            </a:r>
            <a:endParaRPr lang="en-US" sz="28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1"/>
          <a:stretch/>
        </p:blipFill>
        <p:spPr>
          <a:xfrm>
            <a:off x="8981563" y="1797025"/>
            <a:ext cx="2517017" cy="25066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70" y="1797025"/>
            <a:ext cx="2517017" cy="2517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2" name="Group 11"/>
          <p:cNvGrpSpPr/>
          <p:nvPr/>
        </p:nvGrpSpPr>
        <p:grpSpPr>
          <a:xfrm>
            <a:off x="908925" y="2027844"/>
            <a:ext cx="2910468" cy="2472096"/>
            <a:chOff x="1148329" y="2393803"/>
            <a:chExt cx="2702613" cy="2214594"/>
          </a:xfrm>
          <a:solidFill>
            <a:srgbClr val="165751"/>
          </a:solidFill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5" t="70129" r="72112" b="4700"/>
            <a:stretch/>
          </p:blipFill>
          <p:spPr>
            <a:xfrm>
              <a:off x="1996625" y="2393803"/>
              <a:ext cx="1226635" cy="1438508"/>
            </a:xfrm>
            <a:prstGeom prst="rect">
              <a:avLst/>
            </a:prstGeom>
            <a:grpFill/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68" t="56666" r="4015" b="20700"/>
            <a:stretch/>
          </p:blipFill>
          <p:spPr>
            <a:xfrm>
              <a:off x="1832572" y="3314855"/>
              <a:ext cx="2018370" cy="1293542"/>
            </a:xfrm>
            <a:prstGeom prst="rect">
              <a:avLst/>
            </a:prstGeom>
            <a:grpFill/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" t="47716" r="79034" b="36479"/>
            <a:stretch/>
          </p:blipFill>
          <p:spPr>
            <a:xfrm>
              <a:off x="1148329" y="3113057"/>
              <a:ext cx="903249" cy="903249"/>
            </a:xfrm>
            <a:prstGeom prst="rect">
              <a:avLst/>
            </a:prstGeom>
            <a:grpFill/>
          </p:spPr>
        </p:pic>
      </p:grpSp>
      <p:sp>
        <p:nvSpPr>
          <p:cNvPr id="22" name="Google Shape;446;p38"/>
          <p:cNvSpPr txBox="1">
            <a:spLocks/>
          </p:cNvSpPr>
          <p:nvPr/>
        </p:nvSpPr>
        <p:spPr>
          <a:xfrm>
            <a:off x="8661502" y="6345043"/>
            <a:ext cx="3530498" cy="379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* </a:t>
            </a:r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Sản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phẩm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đang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trong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quá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trình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phát</a:t>
            </a:r>
            <a:r>
              <a:rPr lang="en-US" sz="1400" i="1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triển</a:t>
            </a:r>
            <a:endParaRPr lang="en-US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54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Oval 42"/>
          <p:cNvSpPr/>
          <p:nvPr/>
        </p:nvSpPr>
        <p:spPr>
          <a:xfrm>
            <a:off x="4861336" y="4652577"/>
            <a:ext cx="1734638" cy="1796684"/>
          </a:xfrm>
          <a:prstGeom prst="ellipse">
            <a:avLst/>
          </a:prstGeom>
          <a:noFill/>
          <a:ln>
            <a:solidFill>
              <a:srgbClr val="3B8D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1031788" y="1236553"/>
            <a:ext cx="10634055" cy="160483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ts val="3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Mục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tiêu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  <a:p>
            <a:pPr marL="0" indent="0">
              <a:lnSpc>
                <a:spcPts val="3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   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báo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khả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độ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sẵn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sàng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trả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khách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cá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nhân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/>
            </a:r>
            <a:b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   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Cung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cấp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ngưỡng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đánh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giá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khả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trả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để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quyết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định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về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cấp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như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giải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ngân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hạn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lãi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suất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,..)</a:t>
            </a:r>
            <a:endParaRPr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7" name="Google Shape;447;p38"/>
          <p:cNvSpPr/>
          <p:nvPr/>
        </p:nvSpPr>
        <p:spPr>
          <a:xfrm>
            <a:off x="512417" y="1215470"/>
            <a:ext cx="396508" cy="35592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sym typeface="Roboto Sla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5238" y="144249"/>
            <a:ext cx="329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Chấm</a:t>
            </a:r>
            <a:r>
              <a:rPr lang="en-US" sz="2400" dirty="0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điểm</a:t>
            </a:r>
            <a:r>
              <a:rPr lang="en-US" sz="2400" dirty="0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tín</a:t>
            </a:r>
            <a:r>
              <a:rPr lang="en-US" sz="2400" dirty="0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2400" dirty="0" err="1" smtClean="0">
                <a:solidFill>
                  <a:prstClr val="white"/>
                </a:solidFill>
                <a:latin typeface="Roboto Slab" pitchFamily="2" charset="0"/>
                <a:ea typeface="Roboto Slab" pitchFamily="2" charset="0"/>
              </a:rPr>
              <a:t>dụng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itchFamily="2" charset="0"/>
              <a:ea typeface="Roboto Slab" pitchFamily="2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45239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/>
          <p:cNvSpPr txBox="1"/>
          <p:nvPr/>
        </p:nvSpPr>
        <p:spPr>
          <a:xfrm>
            <a:off x="5264088" y="3979102"/>
            <a:ext cx="107236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endPara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4536" y="3138820"/>
            <a:ext cx="8090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Dải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: 300 – 850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theo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chuẩn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FICO,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càng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cao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càng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sz="2000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nhiệm</a:t>
            </a: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8713" y="4801526"/>
            <a:ext cx="282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điện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thoại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Viettel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165983" y="4648859"/>
            <a:ext cx="2820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khách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tại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ngày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đưa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endParaRPr lang="en-US" dirty="0" smtClean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238" y="511338"/>
            <a:ext cx="6612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Đặc</a:t>
            </a:r>
            <a:r>
              <a:rPr lang="en-US" sz="32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điểm</a:t>
            </a:r>
            <a:r>
              <a:rPr lang="en-US" sz="32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mô</a:t>
            </a:r>
            <a:r>
              <a:rPr lang="en-US" sz="32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hình</a:t>
            </a:r>
            <a:r>
              <a:rPr lang="en-US" sz="32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chấm</a:t>
            </a:r>
            <a:r>
              <a:rPr lang="en-US" sz="3200" b="1" dirty="0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điểm</a:t>
            </a:r>
            <a:endParaRPr lang="en-US" sz="3200" b="1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1045203" y="1964688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1045203" y="2357975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7" name="Google Shape;540;p40"/>
          <p:cNvGrpSpPr/>
          <p:nvPr/>
        </p:nvGrpSpPr>
        <p:grpSpPr>
          <a:xfrm>
            <a:off x="729537" y="1483861"/>
            <a:ext cx="309499" cy="308022"/>
            <a:chOff x="2594050" y="1631825"/>
            <a:chExt cx="439625" cy="439625"/>
          </a:xfrm>
        </p:grpSpPr>
        <p:sp>
          <p:nvSpPr>
            <p:cNvPr id="18" name="Google Shape;541;p40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Google Shape;542;p40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9050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Google Shape;543;p40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9050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Google Shape;544;p40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9050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2" name="Google Shape;662;p40"/>
          <p:cNvGrpSpPr/>
          <p:nvPr/>
        </p:nvGrpSpPr>
        <p:grpSpPr>
          <a:xfrm>
            <a:off x="656177" y="3186995"/>
            <a:ext cx="418547" cy="303760"/>
            <a:chOff x="3932350" y="3714775"/>
            <a:chExt cx="439650" cy="319075"/>
          </a:xfrm>
        </p:grpSpPr>
        <p:sp>
          <p:nvSpPr>
            <p:cNvPr id="23" name="Google Shape;663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4" name="Google Shape;664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" name="Google Shape;665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Google Shape;666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7" name="Google Shape;667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28" name="Google Shape;619;p40"/>
          <p:cNvSpPr/>
          <p:nvPr/>
        </p:nvSpPr>
        <p:spPr>
          <a:xfrm>
            <a:off x="792692" y="4858403"/>
            <a:ext cx="281744" cy="48809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9050" cap="rnd" cmpd="sng">
            <a:solidFill>
              <a:srgbClr val="94BF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29" name="Google Shape;637;p40"/>
          <p:cNvGrpSpPr/>
          <p:nvPr/>
        </p:nvGrpSpPr>
        <p:grpSpPr>
          <a:xfrm>
            <a:off x="719790" y="5598892"/>
            <a:ext cx="427805" cy="287528"/>
            <a:chOff x="1244800" y="3717225"/>
            <a:chExt cx="449375" cy="302025"/>
          </a:xfrm>
        </p:grpSpPr>
        <p:sp>
          <p:nvSpPr>
            <p:cNvPr id="30" name="Google Shape;638;p4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1" name="Google Shape;639;p4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Google Shape;640;p4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3" name="Google Shape;641;p40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4" name="Google Shape;642;p40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5" name="Google Shape;643;p4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300011" y="5468756"/>
            <a:ext cx="2317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Chứng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minh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thư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 smtClean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 smtClean="0">
                <a:latin typeface="Roboto Light" panose="02000000000000000000" pitchFamily="2" charset="0"/>
                <a:ea typeface="Roboto Light" panose="02000000000000000000" pitchFamily="2" charset="0"/>
              </a:rPr>
              <a:t>Viettel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7" name="Google Shape;596;p40"/>
          <p:cNvGrpSpPr/>
          <p:nvPr/>
        </p:nvGrpSpPr>
        <p:grpSpPr>
          <a:xfrm>
            <a:off x="5515125" y="5234955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38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39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9"/>
          <a:stretch/>
        </p:blipFill>
        <p:spPr>
          <a:xfrm>
            <a:off x="8037290" y="4677194"/>
            <a:ext cx="1014382" cy="6179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65983" y="5443826"/>
            <a:ext cx="2903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báo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về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vỡ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trên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336448" y="5303662"/>
            <a:ext cx="620933" cy="56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69" y="5340271"/>
            <a:ext cx="494125" cy="49412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5416478" y="6184743"/>
            <a:ext cx="620933" cy="56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73" y="6236963"/>
            <a:ext cx="469883" cy="46988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416478" y="4525586"/>
            <a:ext cx="620933" cy="56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55" y="4559695"/>
            <a:ext cx="511401" cy="51140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539536" y="5303662"/>
            <a:ext cx="581329" cy="56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24" y="5333074"/>
            <a:ext cx="454520" cy="454520"/>
          </a:xfrm>
          <a:prstGeom prst="rect">
            <a:avLst/>
          </a:prstGeom>
        </p:spPr>
      </p:pic>
      <p:sp>
        <p:nvSpPr>
          <p:cNvPr id="45" name="Striped Right Arrow 44"/>
          <p:cNvSpPr/>
          <p:nvPr/>
        </p:nvSpPr>
        <p:spPr>
          <a:xfrm>
            <a:off x="3623430" y="5042737"/>
            <a:ext cx="647798" cy="949788"/>
          </a:xfrm>
          <a:prstGeom prst="striped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2" name="Striped Right Arrow 51"/>
          <p:cNvSpPr/>
          <p:nvPr/>
        </p:nvSpPr>
        <p:spPr>
          <a:xfrm>
            <a:off x="7231122" y="5036244"/>
            <a:ext cx="647798" cy="949788"/>
          </a:xfrm>
          <a:prstGeom prst="striped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772560" y="3979102"/>
            <a:ext cx="104387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endPara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9816825" y="3979102"/>
            <a:ext cx="8771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5" name="Google Shape;668;p40"/>
          <p:cNvGrpSpPr/>
          <p:nvPr/>
        </p:nvGrpSpPr>
        <p:grpSpPr>
          <a:xfrm>
            <a:off x="8195857" y="5523094"/>
            <a:ext cx="778772" cy="422337"/>
            <a:chOff x="4604550" y="3714775"/>
            <a:chExt cx="439625" cy="319075"/>
          </a:xfrm>
          <a:solidFill>
            <a:srgbClr val="94BF6E"/>
          </a:solidFill>
        </p:grpSpPr>
        <p:sp>
          <p:nvSpPr>
            <p:cNvPr id="56" name="Google Shape;669;p4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grpFill/>
            <a:ln w="28575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Google Shape;670;p4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grpFill/>
            <a:ln w="28575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5568017" y="5366253"/>
            <a:ext cx="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?</a:t>
            </a:r>
            <a:endParaRPr lang="en-US" b="1" dirty="0">
              <a:solidFill>
                <a:srgbClr val="18637B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67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2977</TotalTime>
  <Words>1551</Words>
  <Application>Microsoft Office PowerPoint</Application>
  <PresentationFormat>Widescreen</PresentationFormat>
  <Paragraphs>162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Roboto Light</vt:lpstr>
      <vt:lpstr>Calibri Light</vt:lpstr>
      <vt:lpstr>Nixie One</vt:lpstr>
      <vt:lpstr>Calibri</vt:lpstr>
      <vt:lpstr>Roboto</vt:lpstr>
      <vt:lpstr>Roboto Slab</vt:lpstr>
      <vt:lpstr>맑은 고딕</vt:lpstr>
      <vt:lpstr>1_Warwick template</vt:lpstr>
      <vt:lpstr>Office Theme</vt:lpstr>
      <vt:lpstr>Giới thiệu dự án  mô hình xếp hạng tín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kết quả dự án xếp hạng tín dụng</dc:title>
  <dc:creator>Nam Anh</dc:creator>
  <cp:lastModifiedBy>os_anhhn</cp:lastModifiedBy>
  <cp:revision>97</cp:revision>
  <dcterms:created xsi:type="dcterms:W3CDTF">2020-05-25T17:00:08Z</dcterms:created>
  <dcterms:modified xsi:type="dcterms:W3CDTF">2020-06-19T03:27:20Z</dcterms:modified>
</cp:coreProperties>
</file>